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Lst>
  <p:notesMasterIdLst>
    <p:notesMasterId r:id="rId35"/>
  </p:notesMasterIdLst>
  <p:handoutMasterIdLst>
    <p:handoutMasterId r:id="rId36"/>
  </p:handoutMasterIdLst>
  <p:sldIdLst>
    <p:sldId id="257" r:id="rId8"/>
    <p:sldId id="285" r:id="rId9"/>
    <p:sldId id="258" r:id="rId10"/>
    <p:sldId id="259" r:id="rId11"/>
    <p:sldId id="260" r:id="rId12"/>
    <p:sldId id="283" r:id="rId13"/>
    <p:sldId id="261" r:id="rId14"/>
    <p:sldId id="262" r:id="rId15"/>
    <p:sldId id="263" r:id="rId16"/>
    <p:sldId id="270" r:id="rId17"/>
    <p:sldId id="264" r:id="rId18"/>
    <p:sldId id="278" r:id="rId19"/>
    <p:sldId id="279" r:id="rId20"/>
    <p:sldId id="280" r:id="rId21"/>
    <p:sldId id="282" r:id="rId22"/>
    <p:sldId id="265" r:id="rId23"/>
    <p:sldId id="266" r:id="rId24"/>
    <p:sldId id="269" r:id="rId25"/>
    <p:sldId id="267" r:id="rId26"/>
    <p:sldId id="268" r:id="rId27"/>
    <p:sldId id="272" r:id="rId28"/>
    <p:sldId id="273" r:id="rId29"/>
    <p:sldId id="274" r:id="rId30"/>
    <p:sldId id="275" r:id="rId31"/>
    <p:sldId id="276" r:id="rId32"/>
    <p:sldId id="271" r:id="rId33"/>
    <p:sldId id="277" r:id="rId34"/>
  </p:sldIdLst>
  <p:sldSz cx="13004800" cy="9753600"/>
  <p:notesSz cx="7099300" cy="10234613"/>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4349" autoAdjust="0"/>
  </p:normalViewPr>
  <p:slideViewPr>
    <p:cSldViewPr>
      <p:cViewPr varScale="1">
        <p:scale>
          <a:sx n="37" d="100"/>
          <a:sy n="37" d="100"/>
        </p:scale>
        <p:origin x="48" y="226"/>
      </p:cViewPr>
      <p:guideLst>
        <p:guide orient="horz" pos="3072"/>
        <p:guide pos="4096"/>
      </p:guideLst>
    </p:cSldViewPr>
  </p:slideViewPr>
  <p:notesTextViewPr>
    <p:cViewPr>
      <p:scale>
        <a:sx n="100" d="100"/>
        <a:sy n="100" d="100"/>
      </p:scale>
      <p:origin x="0" y="0"/>
    </p:cViewPr>
  </p:notesTextViewPr>
  <p:sorterViewPr>
    <p:cViewPr>
      <p:scale>
        <a:sx n="6789" d="10000"/>
        <a:sy n="6789" d="10000"/>
      </p:scale>
      <p:origin x="0" y="-5486"/>
    </p:cViewPr>
  </p:sorterViewPr>
  <p:notesViewPr>
    <p:cSldViewPr>
      <p:cViewPr varScale="1">
        <p:scale>
          <a:sx n="77" d="100"/>
          <a:sy n="77"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924A9BC1-41CB-4005-B064-D8C57B9866BE}" type="slidenum">
              <a:rPr lang="en-GB" smtClean="0"/>
              <a:t>‹#›</a:t>
            </a:fld>
            <a:endParaRPr lang="en-GB"/>
          </a:p>
        </p:txBody>
      </p:sp>
      <p:sp>
        <p:nvSpPr>
          <p:cNvPr id="6" name="Header Placeholder 5"/>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679884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Rot="1" noChangeAspect="1" noChangeArrowheads="1" noTextEdit="1"/>
          </p:cNvSpPr>
          <p:nvPr>
            <p:ph type="sldImg"/>
          </p:nvPr>
        </p:nvSpPr>
        <p:spPr bwMode="auto">
          <a:xfrm>
            <a:off x="992188" y="768350"/>
            <a:ext cx="5114925" cy="3836988"/>
          </a:xfrm>
          <a:prstGeom prst="rect">
            <a:avLst/>
          </a:prstGeom>
          <a:noFill/>
          <a:ln w="9525">
            <a:solidFill>
              <a:srgbClr val="000000"/>
            </a:solidFill>
            <a:miter lim="800000"/>
            <a:headEnd/>
            <a:tailEnd/>
          </a:ln>
        </p:spPr>
      </p:sp>
      <p:sp>
        <p:nvSpPr>
          <p:cNvPr id="9218" name="Rectangle 2"/>
          <p:cNvSpPr>
            <a:spLocks noGrp="1" noChangeArrowheads="1"/>
          </p:cNvSpPr>
          <p:nvPr>
            <p:ph type="body" sz="quarter" idx="1"/>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00979599"/>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charset="0"/>
        <a:ea typeface="+mn-ea"/>
        <a:cs typeface="+mn-cs"/>
      </a:defRPr>
    </a:lvl1pPr>
    <a:lvl2pPr marL="457200" algn="l" rtl="0" eaLnBrk="0" fontAlgn="base" hangingPunct="0">
      <a:spcBef>
        <a:spcPct val="0"/>
      </a:spcBef>
      <a:spcAft>
        <a:spcPct val="0"/>
      </a:spcAft>
      <a:defRPr sz="1200" kern="1200">
        <a:solidFill>
          <a:schemeClr val="tx1"/>
        </a:solidFill>
        <a:latin typeface="Gill Sans" charset="0"/>
        <a:ea typeface="+mn-ea"/>
        <a:cs typeface="+mn-cs"/>
      </a:defRPr>
    </a:lvl2pPr>
    <a:lvl3pPr marL="914400" algn="l" rtl="0" eaLnBrk="0" fontAlgn="base" hangingPunct="0">
      <a:spcBef>
        <a:spcPct val="0"/>
      </a:spcBef>
      <a:spcAft>
        <a:spcPct val="0"/>
      </a:spcAft>
      <a:defRPr sz="1200" kern="1200">
        <a:solidFill>
          <a:schemeClr val="tx1"/>
        </a:solidFill>
        <a:latin typeface="Gill Sans" charset="0"/>
        <a:ea typeface="+mn-ea"/>
        <a:cs typeface="+mn-cs"/>
      </a:defRPr>
    </a:lvl3pPr>
    <a:lvl4pPr marL="1371600" algn="l" rtl="0" eaLnBrk="0" fontAlgn="base" hangingPunct="0">
      <a:spcBef>
        <a:spcPct val="0"/>
      </a:spcBef>
      <a:spcAft>
        <a:spcPct val="0"/>
      </a:spcAft>
      <a:defRPr sz="1200" kern="1200">
        <a:solidFill>
          <a:schemeClr val="tx1"/>
        </a:solidFill>
        <a:latin typeface="Gill Sans" charset="0"/>
        <a:ea typeface="+mn-ea"/>
        <a:cs typeface="+mn-cs"/>
      </a:defRPr>
    </a:lvl4pPr>
    <a:lvl5pPr marL="1828800" algn="l" rtl="0" eaLnBrk="0" fontAlgn="base" hangingPunct="0">
      <a:spcBef>
        <a:spcPct val="0"/>
      </a:spcBef>
      <a:spcAft>
        <a:spcPct val="0"/>
      </a:spcAft>
      <a:defRPr sz="1200" kern="1200">
        <a:solidFill>
          <a:schemeClr val="tx1"/>
        </a:solidFill>
        <a:latin typeface="Gill San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Grp="1" noRot="1" noChangeAspect="1" noChangeArrowheads="1" noTextEdit="1"/>
          </p:cNvSpPr>
          <p:nvPr>
            <p:ph type="sldImg"/>
          </p:nvPr>
        </p:nvSpPr>
        <p:spPr>
          <a:solidFill>
            <a:srgbClr val="FFFFFF"/>
          </a:solidFill>
          <a:ln/>
        </p:spPr>
      </p:sp>
      <p:sp>
        <p:nvSpPr>
          <p:cNvPr id="9219" name="Rectangle 2"/>
          <p:cNvSpPr>
            <a:spLocks noGrp="1" noChangeArrowheads="1"/>
          </p:cNvSpPr>
          <p:nvPr>
            <p:ph type="body" idx="1"/>
          </p:nvPr>
        </p:nvSpPr>
        <p:spPr>
          <a:noFill/>
          <a:ln/>
        </p:spPr>
        <p:txBody>
          <a:bodyPr/>
          <a:lstStyle/>
          <a:p>
            <a:pPr eaLnBrk="1" hangingPunct="1"/>
            <a:r>
              <a:rPr lang="en-US" altLang="en-US" sz="2400">
                <a:latin typeface="Lucida Grande" charset="0"/>
                <a:ea typeface="Lucida Grande" charset="0"/>
                <a:cs typeface="Lucida Grande" charset="0"/>
                <a:sym typeface="Lucida Grande" charset="0"/>
              </a:rPr>
              <a:t>We assume some knowledge of DSP as a prerequisite, but these concepts will get us started with or without it.</a:t>
            </a:r>
          </a:p>
        </p:txBody>
      </p:sp>
    </p:spTree>
    <p:extLst>
      <p:ext uri="{BB962C8B-B14F-4D97-AF65-F5344CB8AC3E}">
        <p14:creationId xmlns:p14="http://schemas.microsoft.com/office/powerpoint/2010/main" val="2398773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Rot="1" noChangeAspect="1" noChangeArrowheads="1" noTextEdit="1"/>
          </p:cNvSpPr>
          <p:nvPr>
            <p:ph type="sldImg"/>
          </p:nvPr>
        </p:nvSpPr>
        <p:spPr>
          <a:solidFill>
            <a:srgbClr val="FFFFFF"/>
          </a:solidFill>
          <a:ln/>
        </p:spPr>
      </p:sp>
      <p:sp>
        <p:nvSpPr>
          <p:cNvPr id="15363" name="Rectangle 2"/>
          <p:cNvSpPr>
            <a:spLocks noGrp="1" noChangeArrowheads="1"/>
          </p:cNvSpPr>
          <p:nvPr>
            <p:ph type="body" idx="1"/>
          </p:nvPr>
        </p:nvSpPr>
        <p:spPr>
          <a:noFill/>
          <a:ln/>
        </p:spPr>
        <p:txBody>
          <a:bodyPr/>
          <a:lstStyle/>
          <a:p>
            <a:pPr eaLnBrk="1" hangingPunct="1"/>
            <a:r>
              <a:rPr lang="en-US" altLang="en-US" sz="2400">
                <a:latin typeface="Lucida Grande" charset="0"/>
                <a:ea typeface="Lucida Grande" charset="0"/>
                <a:cs typeface="Lucida Grande" charset="0"/>
                <a:sym typeface="Lucida Grande" charset="0"/>
              </a:rPr>
              <a:t>ADC / DAC design is a fascinating topic, but unfortunately beyond the scope of this text. We will assume digital signals as a basis, but we should know where they come from.</a:t>
            </a:r>
          </a:p>
        </p:txBody>
      </p:sp>
    </p:spTree>
    <p:extLst>
      <p:ext uri="{BB962C8B-B14F-4D97-AF65-F5344CB8AC3E}">
        <p14:creationId xmlns:p14="http://schemas.microsoft.com/office/powerpoint/2010/main" val="342723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a:solidFill>
            <a:srgbClr val="FFFFFF"/>
          </a:solidFill>
          <a:ln/>
        </p:spPr>
      </p:sp>
      <p:sp>
        <p:nvSpPr>
          <p:cNvPr id="17411" name="Rectangle 2"/>
          <p:cNvSpPr>
            <a:spLocks noGrp="1" noChangeArrowheads="1"/>
          </p:cNvSpPr>
          <p:nvPr>
            <p:ph type="body" idx="1"/>
          </p:nvPr>
        </p:nvSpPr>
        <p:spPr>
          <a:noFill/>
          <a:ln/>
        </p:spPr>
        <p:txBody>
          <a:bodyPr/>
          <a:lstStyle/>
          <a:p>
            <a:pPr eaLnBrk="1" hangingPunct="1"/>
            <a:r>
              <a:rPr lang="en-US" altLang="en-US" sz="2400">
                <a:latin typeface="Lucida Grande" charset="0"/>
                <a:ea typeface="Lucida Grande" charset="0"/>
                <a:cs typeface="Lucida Grande" charset="0"/>
                <a:sym typeface="Lucida Grande" charset="0"/>
              </a:rPr>
              <a:t>How many bits are theoretically required to represent the dynamic range of human hearing? Why can’t we represent the whole range in practice?</a:t>
            </a:r>
          </a:p>
        </p:txBody>
      </p:sp>
    </p:spTree>
    <p:extLst>
      <p:ext uri="{BB962C8B-B14F-4D97-AF65-F5344CB8AC3E}">
        <p14:creationId xmlns:p14="http://schemas.microsoft.com/office/powerpoint/2010/main" val="3888455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a:ln/>
        </p:spPr>
        <p:txBody>
          <a:bodyPr/>
          <a:lstStyle/>
          <a:p>
            <a:pPr eaLnBrk="1" hangingPunct="1"/>
            <a:r>
              <a:rPr lang="en-US" altLang="en-US" sz="1900">
                <a:latin typeface="Lucida Grande" charset="0"/>
                <a:ea typeface="Lucida Grande" charset="0"/>
                <a:cs typeface="Lucida Grande" charset="0"/>
                <a:sym typeface="Lucida Grande" charset="0"/>
              </a:rPr>
              <a:t>On computers, it’s common to process audio at a higher bit depth than it is sampled at. This minimises numerical errors during calculations and potentially even prevents instability in certain effects. Most of the time, calculations are done in floating point, where some of the bits are reserved to hold information on the scale of the number. Floating point can represent a greater range of values than fixed point, but it is more computationally expensive. Many low-power DSP systems are fixed point, which is computationally equivalent to working with integers and thus much easier. A greater burden is placed on the programmer to understand the proper scale of each variable in this case.</a:t>
            </a:r>
          </a:p>
        </p:txBody>
      </p:sp>
    </p:spTree>
    <p:extLst>
      <p:ext uri="{BB962C8B-B14F-4D97-AF65-F5344CB8AC3E}">
        <p14:creationId xmlns:p14="http://schemas.microsoft.com/office/powerpoint/2010/main" val="2459133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solidFill>
            <a:srgbClr val="FFFFFF"/>
          </a:solidFill>
          <a:ln/>
        </p:spPr>
      </p:sp>
      <p:sp>
        <p:nvSpPr>
          <p:cNvPr id="22531" name="Rectangle 2"/>
          <p:cNvSpPr>
            <a:spLocks noGrp="1" noChangeArrowheads="1"/>
          </p:cNvSpPr>
          <p:nvPr>
            <p:ph type="body" idx="1"/>
          </p:nvPr>
        </p:nvSpPr>
        <p:spPr>
          <a:noFill/>
          <a:ln/>
        </p:spPr>
        <p:txBody>
          <a:bodyPr/>
          <a:lstStyle/>
          <a:p>
            <a:pPr eaLnBrk="1" hangingPunct="1"/>
            <a:r>
              <a:rPr lang="en-US" altLang="en-US" sz="2400">
                <a:latin typeface="Lucida Grande" charset="0"/>
                <a:ea typeface="Lucida Grande" charset="0"/>
                <a:cs typeface="Lucida Grande" charset="0"/>
                <a:sym typeface="Lucida Grande" charset="0"/>
              </a:rPr>
              <a:t>Useful properties to know. Which audio effects satisfy or break these properties?</a:t>
            </a:r>
          </a:p>
        </p:txBody>
      </p:sp>
    </p:spTree>
    <p:extLst>
      <p:ext uri="{BB962C8B-B14F-4D97-AF65-F5344CB8AC3E}">
        <p14:creationId xmlns:p14="http://schemas.microsoft.com/office/powerpoint/2010/main" val="873735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a:ln/>
        </p:spPr>
        <p:txBody>
          <a:bodyPr/>
          <a:lstStyle/>
          <a:p>
            <a:pPr eaLnBrk="1" hangingPunct="1"/>
            <a:r>
              <a:rPr lang="en-US" altLang="en-US" sz="2200">
                <a:latin typeface="Lucida Grande" charset="0"/>
                <a:ea typeface="Lucida Grande" charset="0"/>
                <a:cs typeface="Lucida Grande" charset="0"/>
                <a:sym typeface="Lucida Grande" charset="0"/>
              </a:rPr>
              <a:t>This takes a bit of maths to justify, and we will assume it’s familiar from a previous DSP module. See any DSP text for the derivation and significance</a:t>
            </a:r>
          </a:p>
        </p:txBody>
      </p:sp>
    </p:spTree>
    <p:extLst>
      <p:ext uri="{BB962C8B-B14F-4D97-AF65-F5344CB8AC3E}">
        <p14:creationId xmlns:p14="http://schemas.microsoft.com/office/powerpoint/2010/main" val="1357812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70000" y="1638300"/>
            <a:ext cx="76962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9765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18675" y="50800"/>
            <a:ext cx="3209925" cy="9626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900" y="50800"/>
            <a:ext cx="9477375" cy="9626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9765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18675" y="50800"/>
            <a:ext cx="3209925" cy="9626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900" y="50800"/>
            <a:ext cx="9477375" cy="9626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50875" y="2276475"/>
            <a:ext cx="11703050" cy="6435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70000" y="5029200"/>
            <a:ext cx="5156200" cy="1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5029200"/>
            <a:ext cx="5156200" cy="1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99625" y="50800"/>
            <a:ext cx="3203575" cy="8661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900" y="50800"/>
            <a:ext cx="9458325" cy="86614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50875" y="2276475"/>
            <a:ext cx="11703050" cy="6435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99625" y="50800"/>
            <a:ext cx="3203575" cy="8661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900" y="50800"/>
            <a:ext cx="9458325" cy="86614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9765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18675" y="50800"/>
            <a:ext cx="3209925" cy="9626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900" y="50800"/>
            <a:ext cx="9477375" cy="9626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50875" y="2276475"/>
            <a:ext cx="11703050" cy="64357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a:t>Click to edit Master title style</a:t>
            </a:r>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body" idx="1"/>
          </p:nvPr>
        </p:nvSpPr>
        <p:spPr bwMode="auto">
          <a:xfrm>
            <a:off x="1270000" y="5029200"/>
            <a:ext cx="10464800" cy="1181100"/>
          </a:xfrm>
          <a:prstGeom prst="rect">
            <a:avLst/>
          </a:prstGeom>
          <a:noFill/>
          <a:ln w="12700">
            <a:noFill/>
            <a:miter lim="800000"/>
            <a:headEnd/>
            <a:tailEnd/>
          </a:ln>
        </p:spPr>
        <p:txBody>
          <a:bodyPr vert="horz" wrap="square" lIns="50800" tIns="50800" rIns="50800" bIns="50800" numCol="1" anchor="t" anchorCtr="0" compatLnSpc="1">
            <a:prstTxWarp prst="textNoShape">
              <a:avLst/>
            </a:prstTxWarp>
          </a:bodyPr>
          <a:lstStyle/>
          <a:p>
            <a:pPr lvl="0"/>
            <a:r>
              <a:rPr lang="en-US" altLang="en-US">
                <a:sym typeface="Arial" charset="0"/>
              </a:rPr>
              <a:t>Click to edit Master text styles</a:t>
            </a:r>
          </a:p>
          <a:p>
            <a:pPr lvl="1"/>
            <a:r>
              <a:rPr lang="en-US" altLang="en-US">
                <a:sym typeface="Arial" charset="0"/>
              </a:rPr>
              <a:t>Second level</a:t>
            </a:r>
          </a:p>
          <a:p>
            <a:pPr lvl="2"/>
            <a:r>
              <a:rPr lang="en-US" altLang="en-US">
                <a:sym typeface="Arial" charset="0"/>
              </a:rPr>
              <a:t>Third level</a:t>
            </a:r>
          </a:p>
          <a:p>
            <a:pPr lvl="3"/>
            <a:r>
              <a:rPr lang="en-US" altLang="en-US">
                <a:sym typeface="Arial" charset="0"/>
              </a:rPr>
              <a:t>Fourth level</a:t>
            </a:r>
          </a:p>
          <a:p>
            <a:pPr lvl="4"/>
            <a:r>
              <a:rPr lang="en-US" altLang="en-US">
                <a:sym typeface="Arial" charset="0"/>
              </a:rPr>
              <a:t>Fifth level</a:t>
            </a:r>
          </a:p>
        </p:txBody>
      </p:sp>
      <p:sp>
        <p:nvSpPr>
          <p:cNvPr id="1027" name="Rectangle 2"/>
          <p:cNvSpPr>
            <a:spLocks noGrp="1" noChangeArrowheads="1"/>
          </p:cNvSpPr>
          <p:nvPr>
            <p:ph type="title"/>
          </p:nvPr>
        </p:nvSpPr>
        <p:spPr bwMode="auto">
          <a:xfrm>
            <a:off x="1270000" y="1638300"/>
            <a:ext cx="10464800" cy="3302000"/>
          </a:xfrm>
          <a:prstGeom prst="rect">
            <a:avLst/>
          </a:prstGeom>
          <a:noFill/>
          <a:ln w="12700">
            <a:noFill/>
            <a:miter lim="800000"/>
            <a:headEnd/>
            <a:tailEnd/>
          </a:ln>
        </p:spPr>
        <p:txBody>
          <a:bodyPr vert="horz" wrap="square" lIns="50800" tIns="50800" rIns="50800" bIns="50800" numCol="1" anchor="b" anchorCtr="0" compatLnSpc="1">
            <a:prstTxWarp prst="textNoShape">
              <a:avLst/>
            </a:prstTxWarp>
          </a:bodyPr>
          <a:lstStyle/>
          <a:p>
            <a:pPr lvl="0"/>
            <a:r>
              <a:rPr lang="en-US" altLang="en-US">
                <a:sym typeface="Arial" charset="0"/>
              </a:rPr>
              <a:t>Click to edit Master title style</a:t>
            </a: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Arial" charset="0"/>
        </a:defRPr>
      </a:lvl1pPr>
      <a:lvl2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2pPr>
      <a:lvl3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3pPr>
      <a:lvl4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4pPr>
      <a:lvl5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9pPr>
    </p:titleStyle>
    <p:bodyStyle>
      <a:lvl1pPr algn="ctr" rtl="0" eaLnBrk="0" fontAlgn="base" hangingPunct="0">
        <a:spcBef>
          <a:spcPct val="0"/>
        </a:spcBef>
        <a:spcAft>
          <a:spcPct val="0"/>
        </a:spcAft>
        <a:defRPr sz="3600">
          <a:solidFill>
            <a:schemeClr val="tx1"/>
          </a:solidFill>
          <a:latin typeface="+mn-lt"/>
          <a:ea typeface="+mn-ea"/>
          <a:cs typeface="+mn-cs"/>
          <a:sym typeface="Arial" charset="0"/>
        </a:defRPr>
      </a:lvl1pPr>
      <a:lvl2pPr algn="ctr" rtl="0" eaLnBrk="0" fontAlgn="base" hangingPunct="0">
        <a:spcBef>
          <a:spcPct val="0"/>
        </a:spcBef>
        <a:spcAft>
          <a:spcPct val="0"/>
        </a:spcAft>
        <a:defRPr sz="3600">
          <a:solidFill>
            <a:schemeClr val="tx1"/>
          </a:solidFill>
          <a:latin typeface="+mn-lt"/>
          <a:ea typeface="+mn-ea"/>
          <a:cs typeface="+mn-cs"/>
          <a:sym typeface="Arial" charset="0"/>
        </a:defRPr>
      </a:lvl2pPr>
      <a:lvl3pPr algn="ctr" rtl="0" eaLnBrk="0" fontAlgn="base" hangingPunct="0">
        <a:spcBef>
          <a:spcPct val="0"/>
        </a:spcBef>
        <a:spcAft>
          <a:spcPct val="0"/>
        </a:spcAft>
        <a:defRPr sz="3600">
          <a:solidFill>
            <a:schemeClr val="tx1"/>
          </a:solidFill>
          <a:latin typeface="+mn-lt"/>
          <a:ea typeface="+mn-ea"/>
          <a:cs typeface="+mn-cs"/>
          <a:sym typeface="Arial" charset="0"/>
        </a:defRPr>
      </a:lvl3pPr>
      <a:lvl4pPr algn="ctr" rtl="0" eaLnBrk="0" fontAlgn="base" hangingPunct="0">
        <a:spcBef>
          <a:spcPct val="0"/>
        </a:spcBef>
        <a:spcAft>
          <a:spcPct val="0"/>
        </a:spcAft>
        <a:defRPr sz="3600">
          <a:solidFill>
            <a:schemeClr val="tx1"/>
          </a:solidFill>
          <a:latin typeface="+mn-lt"/>
          <a:ea typeface="+mn-ea"/>
          <a:cs typeface="+mn-cs"/>
          <a:sym typeface="Arial" charset="0"/>
        </a:defRPr>
      </a:lvl4pPr>
      <a:lvl5pPr algn="ctr" rtl="0" eaLnBrk="0" fontAlgn="base" hangingPunct="0">
        <a:spcBef>
          <a:spcPct val="0"/>
        </a:spcBef>
        <a:spcAft>
          <a:spcPct val="0"/>
        </a:spcAft>
        <a:defRPr sz="3600">
          <a:solidFill>
            <a:schemeClr val="tx1"/>
          </a:solidFill>
          <a:latin typeface="+mn-lt"/>
          <a:ea typeface="+mn-ea"/>
          <a:cs typeface="+mn-cs"/>
          <a:sym typeface="Arial" charset="0"/>
        </a:defRPr>
      </a:lvl5pPr>
      <a:lvl6pPr marL="457200" algn="ctr" rtl="0" fontAlgn="base">
        <a:spcBef>
          <a:spcPct val="0"/>
        </a:spcBef>
        <a:spcAft>
          <a:spcPct val="0"/>
        </a:spcAft>
        <a:defRPr sz="3600">
          <a:solidFill>
            <a:schemeClr val="tx1"/>
          </a:solidFill>
          <a:latin typeface="+mn-lt"/>
          <a:ea typeface="+mn-ea"/>
          <a:cs typeface="+mn-cs"/>
          <a:sym typeface="Arial" charset="0"/>
        </a:defRPr>
      </a:lvl6pPr>
      <a:lvl7pPr marL="914400" algn="ctr" rtl="0" fontAlgn="base">
        <a:spcBef>
          <a:spcPct val="0"/>
        </a:spcBef>
        <a:spcAft>
          <a:spcPct val="0"/>
        </a:spcAft>
        <a:defRPr sz="3600">
          <a:solidFill>
            <a:schemeClr val="tx1"/>
          </a:solidFill>
          <a:latin typeface="+mn-lt"/>
          <a:ea typeface="+mn-ea"/>
          <a:cs typeface="+mn-cs"/>
          <a:sym typeface="Arial" charset="0"/>
        </a:defRPr>
      </a:lvl7pPr>
      <a:lvl8pPr marL="1371600" algn="ctr" rtl="0" fontAlgn="base">
        <a:spcBef>
          <a:spcPct val="0"/>
        </a:spcBef>
        <a:spcAft>
          <a:spcPct val="0"/>
        </a:spcAft>
        <a:defRPr sz="3600">
          <a:solidFill>
            <a:schemeClr val="tx1"/>
          </a:solidFill>
          <a:latin typeface="+mn-lt"/>
          <a:ea typeface="+mn-ea"/>
          <a:cs typeface="+mn-cs"/>
          <a:sym typeface="Arial" charset="0"/>
        </a:defRPr>
      </a:lvl8pPr>
      <a:lvl9pPr marL="1828800" algn="ctr" rtl="0" fontAlgn="base">
        <a:spcBef>
          <a:spcPct val="0"/>
        </a:spcBef>
        <a:spcAft>
          <a:spcPct val="0"/>
        </a:spcAft>
        <a:defRPr sz="36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ltLang="en-US">
                <a:sym typeface="Arial" charset="0"/>
              </a:rPr>
              <a:t>Click to edit Master title style</a:t>
            </a:r>
          </a:p>
        </p:txBody>
      </p:sp>
      <p:sp>
        <p:nvSpPr>
          <p:cNvPr id="2051" name="Rectangle 2"/>
          <p:cNvSpPr>
            <a:spLocks noGrp="1" noChangeArrowheads="1"/>
          </p:cNvSpPr>
          <p:nvPr>
            <p:ph type="body" idx="1"/>
          </p:nvPr>
        </p:nvSpPr>
        <p:spPr bwMode="auto">
          <a:xfrm>
            <a:off x="114300" y="1130300"/>
            <a:ext cx="12814300" cy="854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ltLang="en-US">
                <a:sym typeface="Arial" charset="0"/>
              </a:rPr>
              <a:t>Click to edit Master text styles</a:t>
            </a:r>
          </a:p>
          <a:p>
            <a:pPr lvl="1"/>
            <a:r>
              <a:rPr lang="en-US" altLang="en-US">
                <a:sym typeface="Arial" charset="0"/>
              </a:rPr>
              <a:t>Second level</a:t>
            </a:r>
          </a:p>
          <a:p>
            <a:pPr lvl="2"/>
            <a:r>
              <a:rPr lang="en-US" altLang="en-US">
                <a:sym typeface="Arial" charset="0"/>
              </a:rPr>
              <a:t>Third level</a:t>
            </a:r>
          </a:p>
          <a:p>
            <a:pPr lvl="3"/>
            <a:r>
              <a:rPr lang="en-US" altLang="en-US">
                <a:sym typeface="Arial" charset="0"/>
              </a:rPr>
              <a:t>Fourth level</a:t>
            </a:r>
          </a:p>
          <a:p>
            <a:pPr lvl="4"/>
            <a:r>
              <a:rPr lang="en-US" altLang="en-US">
                <a:sym typeface="Arial" charset="0"/>
              </a:rPr>
              <a:t>Fifth level</a:t>
            </a:r>
          </a:p>
        </p:txBody>
      </p:sp>
      <p:sp>
        <p:nvSpPr>
          <p:cNvPr id="2052" name="Line 3"/>
          <p:cNvSpPr>
            <a:spLocks noChangeShapeType="1"/>
          </p:cNvSpPr>
          <p:nvPr/>
        </p:nvSpPr>
        <p:spPr bwMode="auto">
          <a:xfrm rot="10800000" flipH="1">
            <a:off x="0" y="1052513"/>
            <a:ext cx="13001625" cy="1587"/>
          </a:xfrm>
          <a:prstGeom prst="line">
            <a:avLst/>
          </a:prstGeom>
          <a:noFill/>
          <a:ln w="38100">
            <a:solidFill>
              <a:srgbClr val="254789"/>
            </a:solidFill>
            <a:miter lim="800000"/>
            <a:headEnd/>
            <a:tailEnd/>
          </a:ln>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584200" indent="-381000" algn="l" rtl="0" eaLnBrk="0" fontAlgn="base" hangingPunct="0">
        <a:spcBef>
          <a:spcPts val="600"/>
        </a:spcBef>
        <a:spcAft>
          <a:spcPct val="0"/>
        </a:spcAft>
        <a:buSzPct val="150000"/>
        <a:buFont typeface="Arial" charset="0"/>
        <a:buChar char="•"/>
        <a:defRPr sz="4200">
          <a:solidFill>
            <a:schemeClr val="tx1"/>
          </a:solidFill>
          <a:latin typeface="+mn-lt"/>
          <a:ea typeface="+mn-ea"/>
          <a:cs typeface="+mn-cs"/>
          <a:sym typeface="Arial" charset="0"/>
        </a:defRPr>
      </a:lvl1pPr>
      <a:lvl2pPr marL="1092200" indent="-381000" algn="l" rtl="0" eaLnBrk="0" fontAlgn="base" hangingPunct="0">
        <a:spcBef>
          <a:spcPts val="600"/>
        </a:spcBef>
        <a:spcAft>
          <a:spcPct val="0"/>
        </a:spcAft>
        <a:buSzPct val="100000"/>
        <a:buFont typeface="Lucida Grande" charset="0"/>
        <a:buChar char="‣"/>
        <a:defRPr sz="3600">
          <a:solidFill>
            <a:schemeClr val="tx1"/>
          </a:solidFill>
          <a:latin typeface="+mn-lt"/>
          <a:ea typeface="+mn-ea"/>
          <a:cs typeface="+mn-cs"/>
          <a:sym typeface="Arial" charset="0"/>
        </a:defRPr>
      </a:lvl2pPr>
      <a:lvl3pPr marL="1473200" indent="-317500" algn="l" rtl="0" eaLnBrk="0" fontAlgn="base" hangingPunct="0">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3pPr>
      <a:lvl4pPr marL="1917700" indent="-317500" algn="l" rtl="0" eaLnBrk="0" fontAlgn="base" hangingPunct="0">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4pPr>
      <a:lvl5pPr marL="2362200" indent="-317500" algn="l" rtl="0" eaLnBrk="0" fontAlgn="base" hangingPunct="0">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5pPr>
      <a:lvl6pPr marL="28194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2766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338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1910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ltLang="en-US">
                <a:sym typeface="Arial" charset="0"/>
              </a:rPr>
              <a:t>Click to edit Master title style</a:t>
            </a:r>
          </a:p>
        </p:txBody>
      </p:sp>
      <p:sp>
        <p:nvSpPr>
          <p:cNvPr id="3075" name="Rectangle 2"/>
          <p:cNvSpPr>
            <a:spLocks noGrp="1" noChangeArrowheads="1"/>
          </p:cNvSpPr>
          <p:nvPr>
            <p:ph type="body" idx="1"/>
          </p:nvPr>
        </p:nvSpPr>
        <p:spPr bwMode="auto">
          <a:xfrm>
            <a:off x="114300" y="1130300"/>
            <a:ext cx="12814300" cy="854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ltLang="en-US">
                <a:sym typeface="Arial" charset="0"/>
              </a:rPr>
              <a:t>Click to edit Master text styles</a:t>
            </a:r>
          </a:p>
          <a:p>
            <a:pPr lvl="1"/>
            <a:r>
              <a:rPr lang="en-US" altLang="en-US">
                <a:sym typeface="Arial" charset="0"/>
              </a:rPr>
              <a:t>Second level</a:t>
            </a:r>
          </a:p>
          <a:p>
            <a:pPr lvl="2"/>
            <a:r>
              <a:rPr lang="en-US" altLang="en-US">
                <a:sym typeface="Arial" charset="0"/>
              </a:rPr>
              <a:t>Third level</a:t>
            </a:r>
          </a:p>
          <a:p>
            <a:pPr lvl="3"/>
            <a:r>
              <a:rPr lang="en-US" altLang="en-US">
                <a:sym typeface="Arial" charset="0"/>
              </a:rPr>
              <a:t>Fourth level</a:t>
            </a:r>
          </a:p>
          <a:p>
            <a:pPr lvl="4"/>
            <a:r>
              <a:rPr lang="en-US" altLang="en-US">
                <a:sym typeface="Arial" charset="0"/>
              </a:rPr>
              <a:t>Fifth level</a:t>
            </a:r>
          </a:p>
        </p:txBody>
      </p:sp>
      <p:pic>
        <p:nvPicPr>
          <p:cNvPr id="3076" name="Picture 3"/>
          <p:cNvPicPr>
            <a:picLocks noChangeAspect="1" noChangeArrowheads="1"/>
          </p:cNvPicPr>
          <p:nvPr/>
        </p:nvPicPr>
        <p:blipFill>
          <a:blip r:embed="rId13" cstate="print"/>
          <a:srcRect l="1332" t="21333" r="665" b="23332"/>
          <a:stretch>
            <a:fillRect/>
          </a:stretch>
        </p:blipFill>
        <p:spPr bwMode="auto">
          <a:xfrm>
            <a:off x="10515600" y="9064625"/>
            <a:ext cx="2438400" cy="688975"/>
          </a:xfrm>
          <a:prstGeom prst="rect">
            <a:avLst/>
          </a:prstGeom>
          <a:noFill/>
          <a:ln w="12700">
            <a:noFill/>
            <a:miter lim="800000"/>
            <a:headEnd/>
            <a:tailEnd/>
          </a:ln>
        </p:spPr>
      </p:pic>
      <p:sp>
        <p:nvSpPr>
          <p:cNvPr id="3077" name="Line 4"/>
          <p:cNvSpPr>
            <a:spLocks noChangeShapeType="1"/>
          </p:cNvSpPr>
          <p:nvPr/>
        </p:nvSpPr>
        <p:spPr bwMode="auto">
          <a:xfrm rot="10800000" flipH="1">
            <a:off x="0" y="1052513"/>
            <a:ext cx="13001625" cy="1587"/>
          </a:xfrm>
          <a:prstGeom prst="line">
            <a:avLst/>
          </a:prstGeom>
          <a:noFill/>
          <a:ln w="38100">
            <a:solidFill>
              <a:srgbClr val="254789"/>
            </a:solidFill>
            <a:miter lim="800000"/>
            <a:headEnd/>
            <a:tailEnd/>
          </a:ln>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584200" indent="-381000" algn="l" rtl="0" eaLnBrk="0" fontAlgn="base" hangingPunct="0">
        <a:spcBef>
          <a:spcPts val="600"/>
        </a:spcBef>
        <a:spcAft>
          <a:spcPct val="0"/>
        </a:spcAft>
        <a:buSzPct val="150000"/>
        <a:buFont typeface="Arial" charset="0"/>
        <a:buChar char="•"/>
        <a:defRPr sz="4200">
          <a:solidFill>
            <a:schemeClr val="tx1"/>
          </a:solidFill>
          <a:latin typeface="+mn-lt"/>
          <a:ea typeface="+mn-ea"/>
          <a:cs typeface="+mn-cs"/>
          <a:sym typeface="Arial" charset="0"/>
        </a:defRPr>
      </a:lvl1pPr>
      <a:lvl2pPr marL="1092200" indent="-381000" algn="l" rtl="0" eaLnBrk="0" fontAlgn="base" hangingPunct="0">
        <a:spcBef>
          <a:spcPts val="600"/>
        </a:spcBef>
        <a:spcAft>
          <a:spcPct val="0"/>
        </a:spcAft>
        <a:buSzPct val="100000"/>
        <a:buFont typeface="Lucida Grande" charset="0"/>
        <a:buChar char="‣"/>
        <a:defRPr sz="3600">
          <a:solidFill>
            <a:schemeClr val="tx1"/>
          </a:solidFill>
          <a:latin typeface="+mn-lt"/>
          <a:ea typeface="+mn-ea"/>
          <a:cs typeface="+mn-cs"/>
          <a:sym typeface="Arial" charset="0"/>
        </a:defRPr>
      </a:lvl2pPr>
      <a:lvl3pPr marL="1473200" indent="-317500" algn="l" rtl="0" eaLnBrk="0" fontAlgn="base" hangingPunct="0">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3pPr>
      <a:lvl4pPr marL="1917700" indent="-317500" algn="l" rtl="0" eaLnBrk="0" fontAlgn="base" hangingPunct="0">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4pPr>
      <a:lvl5pPr marL="2362200" indent="-317500" algn="l" rtl="0" eaLnBrk="0" fontAlgn="base" hangingPunct="0">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5pPr>
      <a:lvl6pPr marL="28194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2766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338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1910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ltLang="en-US">
                <a:sym typeface="Arial" charset="0"/>
              </a:rPr>
              <a:t>Click to edit Master title style</a:t>
            </a:r>
          </a:p>
        </p:txBody>
      </p:sp>
      <p:pic>
        <p:nvPicPr>
          <p:cNvPr id="4099" name="Picture 2"/>
          <p:cNvPicPr>
            <a:picLocks noChangeAspect="1" noChangeArrowheads="1"/>
          </p:cNvPicPr>
          <p:nvPr/>
        </p:nvPicPr>
        <p:blipFill>
          <a:blip r:embed="rId13" cstate="print"/>
          <a:srcRect l="1332" t="21333" r="665" b="23332"/>
          <a:stretch>
            <a:fillRect/>
          </a:stretch>
        </p:blipFill>
        <p:spPr bwMode="auto">
          <a:xfrm>
            <a:off x="10515600" y="9064625"/>
            <a:ext cx="2438400" cy="688975"/>
          </a:xfrm>
          <a:prstGeom prst="rect">
            <a:avLst/>
          </a:prstGeom>
          <a:noFill/>
          <a:ln w="12700">
            <a:noFill/>
            <a:miter lim="800000"/>
            <a:headEnd/>
            <a:tailEnd/>
          </a:ln>
        </p:spPr>
      </p:pic>
      <p:sp>
        <p:nvSpPr>
          <p:cNvPr id="4100" name="Line 3"/>
          <p:cNvSpPr>
            <a:spLocks noChangeShapeType="1"/>
          </p:cNvSpPr>
          <p:nvPr/>
        </p:nvSpPr>
        <p:spPr bwMode="auto">
          <a:xfrm rot="10800000" flipH="1">
            <a:off x="0" y="1052513"/>
            <a:ext cx="13001625" cy="1587"/>
          </a:xfrm>
          <a:prstGeom prst="line">
            <a:avLst/>
          </a:prstGeom>
          <a:noFill/>
          <a:ln w="38100">
            <a:solidFill>
              <a:srgbClr val="254789"/>
            </a:solidFill>
            <a:miter lim="800000"/>
            <a:headEnd/>
            <a:tailEnd/>
          </a:ln>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635000" indent="-381000" algn="l" rtl="0" eaLnBrk="0" fontAlgn="base" hangingPunct="0">
        <a:spcBef>
          <a:spcPts val="1200"/>
        </a:spcBef>
        <a:spcAft>
          <a:spcPct val="0"/>
        </a:spcAft>
        <a:buSzPct val="150000"/>
        <a:buFont typeface="Arial" charset="0"/>
        <a:buChar char="•"/>
        <a:defRPr sz="4200">
          <a:solidFill>
            <a:schemeClr val="tx1"/>
          </a:solidFill>
          <a:latin typeface="+mn-lt"/>
          <a:ea typeface="+mn-ea"/>
          <a:cs typeface="+mn-cs"/>
          <a:sym typeface="Arial" charset="0"/>
        </a:defRPr>
      </a:lvl1pPr>
      <a:lvl2pPr marL="1143000" indent="-381000" algn="l" rtl="0" eaLnBrk="0" fontAlgn="base" hangingPunct="0">
        <a:spcBef>
          <a:spcPts val="1200"/>
        </a:spcBef>
        <a:spcAft>
          <a:spcPct val="0"/>
        </a:spcAft>
        <a:buSzPct val="100000"/>
        <a:buFont typeface="Lucida Grande" charset="0"/>
        <a:buChar char="‣"/>
        <a:defRPr sz="3600">
          <a:solidFill>
            <a:schemeClr val="tx1"/>
          </a:solidFill>
          <a:latin typeface="+mn-lt"/>
          <a:ea typeface="+mn-ea"/>
          <a:cs typeface="+mn-cs"/>
          <a:sym typeface="Arial" charset="0"/>
        </a:defRPr>
      </a:lvl2pPr>
      <a:lvl3pPr marL="1524000" indent="-317500" algn="l" rtl="0" eaLnBrk="0" fontAlgn="base" hangingPunct="0">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3pPr>
      <a:lvl4pPr marL="1968500" indent="-317500" algn="l" rtl="0" eaLnBrk="0" fontAlgn="base" hangingPunct="0">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4pPr>
      <a:lvl5pPr marL="2413000" indent="-317500" algn="l" rtl="0" eaLnBrk="0" fontAlgn="base" hangingPunct="0">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5pPr>
      <a:lvl6pPr marL="28702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3274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846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2418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ltLang="en-US">
                <a:sym typeface="Arial" charset="0"/>
              </a:rPr>
              <a:t>Click to edit Master title style</a:t>
            </a:r>
          </a:p>
        </p:txBody>
      </p:sp>
      <p:sp>
        <p:nvSpPr>
          <p:cNvPr id="5123" name="Line 2"/>
          <p:cNvSpPr>
            <a:spLocks noChangeShapeType="1"/>
          </p:cNvSpPr>
          <p:nvPr/>
        </p:nvSpPr>
        <p:spPr bwMode="auto">
          <a:xfrm rot="10800000" flipH="1">
            <a:off x="0" y="1052513"/>
            <a:ext cx="13001625" cy="1587"/>
          </a:xfrm>
          <a:prstGeom prst="line">
            <a:avLst/>
          </a:prstGeom>
          <a:noFill/>
          <a:ln w="38100">
            <a:solidFill>
              <a:srgbClr val="254789"/>
            </a:solidFill>
            <a:miter lim="800000"/>
            <a:headEnd/>
            <a:tailEnd/>
          </a:ln>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635000" indent="-381000" algn="l" rtl="0" eaLnBrk="0" fontAlgn="base" hangingPunct="0">
        <a:spcBef>
          <a:spcPts val="1200"/>
        </a:spcBef>
        <a:spcAft>
          <a:spcPct val="0"/>
        </a:spcAft>
        <a:buSzPct val="150000"/>
        <a:buFont typeface="Arial" charset="0"/>
        <a:buChar char="•"/>
        <a:defRPr sz="4200">
          <a:solidFill>
            <a:schemeClr val="tx1"/>
          </a:solidFill>
          <a:latin typeface="+mn-lt"/>
          <a:ea typeface="+mn-ea"/>
          <a:cs typeface="+mn-cs"/>
          <a:sym typeface="Arial" charset="0"/>
        </a:defRPr>
      </a:lvl1pPr>
      <a:lvl2pPr marL="1143000" indent="-381000" algn="l" rtl="0" eaLnBrk="0" fontAlgn="base" hangingPunct="0">
        <a:spcBef>
          <a:spcPts val="1200"/>
        </a:spcBef>
        <a:spcAft>
          <a:spcPct val="0"/>
        </a:spcAft>
        <a:buSzPct val="100000"/>
        <a:buFont typeface="Lucida Grande" charset="0"/>
        <a:buChar char="‣"/>
        <a:defRPr sz="3600">
          <a:solidFill>
            <a:schemeClr val="tx1"/>
          </a:solidFill>
          <a:latin typeface="+mn-lt"/>
          <a:ea typeface="+mn-ea"/>
          <a:cs typeface="+mn-cs"/>
          <a:sym typeface="Arial" charset="0"/>
        </a:defRPr>
      </a:lvl2pPr>
      <a:lvl3pPr marL="1524000" indent="-317500" algn="l" rtl="0" eaLnBrk="0" fontAlgn="base" hangingPunct="0">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3pPr>
      <a:lvl4pPr marL="1968500" indent="-317500" algn="l" rtl="0" eaLnBrk="0" fontAlgn="base" hangingPunct="0">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4pPr>
      <a:lvl5pPr marL="2413000" indent="-317500" algn="l" rtl="0" eaLnBrk="0" fontAlgn="base" hangingPunct="0">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5pPr>
      <a:lvl6pPr marL="28702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3274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846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2418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ltLang="en-US">
                <a:sym typeface="Arial" charset="0"/>
              </a:rPr>
              <a:t>Click to edit Master title style</a:t>
            </a:r>
          </a:p>
        </p:txBody>
      </p:sp>
      <p:sp>
        <p:nvSpPr>
          <p:cNvPr id="6147" name="Rectangle 2"/>
          <p:cNvSpPr>
            <a:spLocks noGrp="1" noChangeArrowheads="1"/>
          </p:cNvSpPr>
          <p:nvPr>
            <p:ph type="body" idx="1"/>
          </p:nvPr>
        </p:nvSpPr>
        <p:spPr bwMode="auto">
          <a:xfrm>
            <a:off x="114300" y="1130300"/>
            <a:ext cx="12814300" cy="854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altLang="en-US">
                <a:sym typeface="Arial" charset="0"/>
              </a:rPr>
              <a:t>Click to edit Master text styles</a:t>
            </a:r>
          </a:p>
          <a:p>
            <a:pPr lvl="1"/>
            <a:r>
              <a:rPr lang="en-US" altLang="en-US">
                <a:sym typeface="Arial" charset="0"/>
              </a:rPr>
              <a:t>Second level</a:t>
            </a:r>
          </a:p>
          <a:p>
            <a:pPr lvl="2"/>
            <a:r>
              <a:rPr lang="en-US" altLang="en-US">
                <a:sym typeface="Arial" charset="0"/>
              </a:rPr>
              <a:t>Third level</a:t>
            </a:r>
          </a:p>
          <a:p>
            <a:pPr lvl="3"/>
            <a:r>
              <a:rPr lang="en-US" altLang="en-US">
                <a:sym typeface="Arial" charset="0"/>
              </a:rPr>
              <a:t>Fourth level</a:t>
            </a:r>
          </a:p>
          <a:p>
            <a:pPr lvl="4"/>
            <a:r>
              <a:rPr lang="en-US" altLang="en-US">
                <a:sym typeface="Arial" charset="0"/>
              </a:rPr>
              <a:t>Fifth level</a:t>
            </a:r>
          </a:p>
        </p:txBody>
      </p:sp>
      <p:sp>
        <p:nvSpPr>
          <p:cNvPr id="6148" name="Line 3"/>
          <p:cNvSpPr>
            <a:spLocks noChangeShapeType="1"/>
          </p:cNvSpPr>
          <p:nvPr/>
        </p:nvSpPr>
        <p:spPr bwMode="auto">
          <a:xfrm rot="10800000" flipH="1">
            <a:off x="0" y="1052513"/>
            <a:ext cx="13001625" cy="1587"/>
          </a:xfrm>
          <a:prstGeom prst="line">
            <a:avLst/>
          </a:prstGeom>
          <a:noFill/>
          <a:ln w="38100">
            <a:solidFill>
              <a:srgbClr val="254789"/>
            </a:solidFill>
            <a:miter lim="800000"/>
            <a:headEnd/>
            <a:tailEnd/>
          </a:ln>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584200" indent="-381000" algn="l" rtl="0" eaLnBrk="0" fontAlgn="base" hangingPunct="0">
        <a:spcBef>
          <a:spcPts val="600"/>
        </a:spcBef>
        <a:spcAft>
          <a:spcPct val="0"/>
        </a:spcAft>
        <a:buSzPct val="150000"/>
        <a:buFont typeface="Arial" charset="0"/>
        <a:buChar char="•"/>
        <a:defRPr sz="4200">
          <a:solidFill>
            <a:schemeClr val="tx1"/>
          </a:solidFill>
          <a:latin typeface="+mn-lt"/>
          <a:ea typeface="+mn-ea"/>
          <a:cs typeface="+mn-cs"/>
          <a:sym typeface="Arial" charset="0"/>
        </a:defRPr>
      </a:lvl1pPr>
      <a:lvl2pPr marL="1092200" indent="-381000" algn="l" rtl="0" eaLnBrk="0" fontAlgn="base" hangingPunct="0">
        <a:spcBef>
          <a:spcPts val="600"/>
        </a:spcBef>
        <a:spcAft>
          <a:spcPct val="0"/>
        </a:spcAft>
        <a:buSzPct val="100000"/>
        <a:buFont typeface="Lucida Grande" charset="0"/>
        <a:buChar char="‣"/>
        <a:defRPr sz="3600">
          <a:solidFill>
            <a:schemeClr val="tx1"/>
          </a:solidFill>
          <a:latin typeface="+mn-lt"/>
          <a:ea typeface="+mn-ea"/>
          <a:cs typeface="+mn-cs"/>
          <a:sym typeface="Arial" charset="0"/>
        </a:defRPr>
      </a:lvl2pPr>
      <a:lvl3pPr marL="1473200" indent="-317500" algn="l" rtl="0" eaLnBrk="0" fontAlgn="base" hangingPunct="0">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3pPr>
      <a:lvl4pPr marL="1917700" indent="-317500" algn="l" rtl="0" eaLnBrk="0" fontAlgn="base" hangingPunct="0">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4pPr>
      <a:lvl5pPr marL="2362200" indent="-317500" algn="l" rtl="0" eaLnBrk="0" fontAlgn="base" hangingPunct="0">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5pPr>
      <a:lvl6pPr marL="28194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2766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338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1910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3.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13.xml"/><Relationship Id="rId4" Type="http://schemas.openxmlformats.org/officeDocument/2006/relationships/image" Target="../media/image38.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3" cstate="print"/>
          <a:srcRect l="18391" t="20140" r="18657" b="19905"/>
          <a:stretch>
            <a:fillRect/>
          </a:stretch>
        </p:blipFill>
        <p:spPr bwMode="auto">
          <a:xfrm>
            <a:off x="3860800" y="3975100"/>
            <a:ext cx="5270500" cy="3251200"/>
          </a:xfrm>
          <a:prstGeom prst="rect">
            <a:avLst/>
          </a:prstGeom>
          <a:noFill/>
          <a:ln w="12700">
            <a:noFill/>
            <a:miter lim="800000"/>
            <a:headEnd/>
            <a:tailEnd/>
          </a:ln>
        </p:spPr>
      </p:pic>
      <p:sp>
        <p:nvSpPr>
          <p:cNvPr id="8195" name="Rectangle 2"/>
          <p:cNvSpPr>
            <a:spLocks/>
          </p:cNvSpPr>
          <p:nvPr/>
        </p:nvSpPr>
        <p:spPr bwMode="auto">
          <a:xfrm>
            <a:off x="1270000" y="381000"/>
            <a:ext cx="10464800" cy="3302000"/>
          </a:xfrm>
          <a:prstGeom prst="rect">
            <a:avLst/>
          </a:prstGeom>
          <a:noFill/>
          <a:ln w="12700">
            <a:noFill/>
            <a:miter lim="800000"/>
            <a:headEnd/>
            <a:tailEnd/>
          </a:ln>
        </p:spPr>
        <p:txBody>
          <a:bodyPr lIns="0" tIns="0" rIns="0" bIns="0" anchor="b"/>
          <a:lstStyle/>
          <a:p>
            <a:pPr algn="ctr" eaLnBrk="1" hangingPunct="1"/>
            <a:r>
              <a:rPr lang="en-US" altLang="en-US" sz="8400">
                <a:solidFill>
                  <a:schemeClr val="tx1"/>
                </a:solidFill>
                <a:latin typeface="Arial" charset="0"/>
                <a:cs typeface="Arial" charset="0"/>
                <a:sym typeface="Arial" charset="0"/>
              </a:rPr>
              <a:t>Fundamentals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body" idx="1"/>
          </p:nvPr>
        </p:nvSpPr>
        <p:spPr>
          <a:xfrm>
            <a:off x="88900" y="749300"/>
            <a:ext cx="12814300" cy="9093200"/>
          </a:xfrm>
        </p:spPr>
        <p:txBody>
          <a:bodyPr/>
          <a:lstStyle/>
          <a:p>
            <a:pPr marL="635000" eaLnBrk="1" hangingPunct="1"/>
            <a:r>
              <a:rPr lang="en-US" altLang="en-US"/>
              <a:t>Impulse</a:t>
            </a:r>
          </a:p>
          <a:p>
            <a:pPr marL="1143000" lvl="1" eaLnBrk="1" hangingPunct="1"/>
            <a:r>
              <a:rPr lang="en-US" altLang="en-US"/>
              <a:t>             for n = 0; 0 otherwise</a:t>
            </a:r>
          </a:p>
          <a:p>
            <a:pPr marL="1143000" lvl="1" eaLnBrk="1" hangingPunct="1"/>
            <a:r>
              <a:rPr lang="en-US" altLang="en-US"/>
              <a:t>For LTI systems, we’ll often talk about </a:t>
            </a:r>
            <a:r>
              <a:rPr lang="en-US" altLang="en-US">
                <a:solidFill>
                  <a:srgbClr val="0000FF"/>
                </a:solidFill>
              </a:rPr>
              <a:t>impulse response</a:t>
            </a:r>
            <a:endParaRPr lang="en-US" altLang="en-US"/>
          </a:p>
          <a:p>
            <a:pPr marL="635000" eaLnBrk="1" hangingPunct="1"/>
            <a:r>
              <a:rPr lang="en-US" altLang="en-US"/>
              <a:t>Step</a:t>
            </a:r>
          </a:p>
          <a:p>
            <a:pPr marL="1143000" lvl="1" eaLnBrk="1" hangingPunct="1"/>
            <a:r>
              <a:rPr lang="en-US" altLang="en-US"/>
              <a:t>             for n &gt;= 0; 0 otherwise</a:t>
            </a:r>
          </a:p>
          <a:p>
            <a:pPr marL="635000" eaLnBrk="1" hangingPunct="1"/>
            <a:r>
              <a:rPr lang="en-US" altLang="en-US"/>
              <a:t>Exponentials</a:t>
            </a:r>
          </a:p>
          <a:p>
            <a:pPr marL="1143000" lvl="1" eaLnBrk="1" hangingPunct="1"/>
            <a:r>
              <a:rPr lang="en-US" altLang="en-US"/>
              <a:t> </a:t>
            </a:r>
          </a:p>
          <a:p>
            <a:pPr marL="1143000" lvl="1" eaLnBrk="1" hangingPunct="1"/>
            <a:r>
              <a:rPr lang="en-US" altLang="en-US"/>
              <a:t>Right-sided exponential: </a:t>
            </a:r>
          </a:p>
          <a:p>
            <a:pPr marL="635000" eaLnBrk="1" hangingPunct="1"/>
            <a:r>
              <a:rPr lang="en-US" altLang="en-US"/>
              <a:t>Convolution of two signals</a:t>
            </a:r>
          </a:p>
          <a:p>
            <a:pPr marL="1143000" lvl="1" eaLnBrk="1" hangingPunct="1">
              <a:spcBef>
                <a:spcPts val="3700"/>
              </a:spcBef>
            </a:pPr>
            <a:endParaRPr lang="en-US" altLang="en-US"/>
          </a:p>
        </p:txBody>
      </p:sp>
      <p:sp>
        <p:nvSpPr>
          <p:cNvPr id="20483" name="Rectangle 2"/>
          <p:cNvSpPr>
            <a:spLocks noGrp="1" noChangeArrowheads="1"/>
          </p:cNvSpPr>
          <p:nvPr>
            <p:ph type="title"/>
          </p:nvPr>
        </p:nvSpPr>
        <p:spPr/>
        <p:txBody>
          <a:bodyPr/>
          <a:lstStyle/>
          <a:p>
            <a:pPr eaLnBrk="1" hangingPunct="1"/>
            <a:r>
              <a:rPr lang="en-US" altLang="en-US"/>
              <a:t>Useful digital sequences</a:t>
            </a:r>
          </a:p>
        </p:txBody>
      </p:sp>
      <p:pic>
        <p:nvPicPr>
          <p:cNvPr id="20484" name="Picture 3"/>
          <p:cNvPicPr>
            <a:picLocks noChangeAspect="1" noChangeArrowheads="1"/>
          </p:cNvPicPr>
          <p:nvPr/>
        </p:nvPicPr>
        <p:blipFill>
          <a:blip r:embed="rId2" cstate="print"/>
          <a:srcRect/>
          <a:stretch>
            <a:fillRect/>
          </a:stretch>
        </p:blipFill>
        <p:spPr bwMode="auto">
          <a:xfrm>
            <a:off x="1257300" y="2679700"/>
            <a:ext cx="1536700" cy="469900"/>
          </a:xfrm>
          <a:prstGeom prst="rect">
            <a:avLst/>
          </a:prstGeom>
          <a:noFill/>
          <a:ln w="12700">
            <a:noFill/>
            <a:miter lim="800000"/>
            <a:headEnd/>
            <a:tailEnd/>
          </a:ln>
        </p:spPr>
      </p:pic>
      <p:pic>
        <p:nvPicPr>
          <p:cNvPr id="20485" name="Picture 4"/>
          <p:cNvPicPr>
            <a:picLocks noChangeAspect="1" noChangeArrowheads="1"/>
          </p:cNvPicPr>
          <p:nvPr/>
        </p:nvPicPr>
        <p:blipFill>
          <a:blip r:embed="rId3" cstate="print"/>
          <a:srcRect/>
          <a:stretch>
            <a:fillRect/>
          </a:stretch>
        </p:blipFill>
        <p:spPr bwMode="auto">
          <a:xfrm>
            <a:off x="1231900" y="4584700"/>
            <a:ext cx="1587500" cy="469900"/>
          </a:xfrm>
          <a:prstGeom prst="rect">
            <a:avLst/>
          </a:prstGeom>
          <a:noFill/>
          <a:ln w="12700">
            <a:noFill/>
            <a:miter lim="800000"/>
            <a:headEnd/>
            <a:tailEnd/>
          </a:ln>
        </p:spPr>
      </p:pic>
      <p:pic>
        <p:nvPicPr>
          <p:cNvPr id="20486" name="Picture 5"/>
          <p:cNvPicPr>
            <a:picLocks noChangeAspect="1" noChangeArrowheads="1"/>
          </p:cNvPicPr>
          <p:nvPr/>
        </p:nvPicPr>
        <p:blipFill>
          <a:blip r:embed="rId4" cstate="print"/>
          <a:srcRect/>
          <a:stretch>
            <a:fillRect/>
          </a:stretch>
        </p:blipFill>
        <p:spPr bwMode="auto">
          <a:xfrm>
            <a:off x="1257300" y="5867400"/>
            <a:ext cx="2235200" cy="469900"/>
          </a:xfrm>
          <a:prstGeom prst="rect">
            <a:avLst/>
          </a:prstGeom>
          <a:noFill/>
          <a:ln w="12700">
            <a:noFill/>
            <a:miter lim="800000"/>
            <a:headEnd/>
            <a:tailEnd/>
          </a:ln>
        </p:spPr>
      </p:pic>
      <p:pic>
        <p:nvPicPr>
          <p:cNvPr id="20487" name="Picture 6"/>
          <p:cNvPicPr>
            <a:picLocks noChangeAspect="1" noChangeArrowheads="1"/>
          </p:cNvPicPr>
          <p:nvPr/>
        </p:nvPicPr>
        <p:blipFill>
          <a:blip r:embed="rId5" cstate="print"/>
          <a:srcRect/>
          <a:stretch>
            <a:fillRect/>
          </a:stretch>
        </p:blipFill>
        <p:spPr bwMode="auto">
          <a:xfrm>
            <a:off x="6299200" y="6451600"/>
            <a:ext cx="3009900" cy="469900"/>
          </a:xfrm>
          <a:prstGeom prst="rect">
            <a:avLst/>
          </a:prstGeom>
          <a:noFill/>
          <a:ln w="12700">
            <a:noFill/>
            <a:miter lim="800000"/>
            <a:headEnd/>
            <a:tailEnd/>
          </a:ln>
        </p:spPr>
      </p:pic>
      <p:pic>
        <p:nvPicPr>
          <p:cNvPr id="20488" name="Picture 7"/>
          <p:cNvPicPr>
            <a:picLocks noChangeAspect="1" noChangeArrowheads="1"/>
          </p:cNvPicPr>
          <p:nvPr/>
        </p:nvPicPr>
        <p:blipFill>
          <a:blip r:embed="rId6" cstate="print"/>
          <a:srcRect/>
          <a:stretch>
            <a:fillRect/>
          </a:stretch>
        </p:blipFill>
        <p:spPr bwMode="auto">
          <a:xfrm>
            <a:off x="1371600" y="7772400"/>
            <a:ext cx="6121400" cy="1270000"/>
          </a:xfrm>
          <a:prstGeom prst="rect">
            <a:avLst/>
          </a:prstGeom>
          <a:noFill/>
          <a:ln w="12700">
            <a:noFill/>
            <a:miter lim="800000"/>
            <a:headEnd/>
            <a:tailEnd/>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p:txBody>
          <a:bodyPr/>
          <a:lstStyle/>
          <a:p>
            <a:pPr eaLnBrk="1" hangingPunct="1"/>
            <a:r>
              <a:rPr lang="en-US" altLang="en-US"/>
              <a:t>Properties of digital systems</a:t>
            </a:r>
          </a:p>
        </p:txBody>
      </p:sp>
      <p:sp>
        <p:nvSpPr>
          <p:cNvPr id="21507" name="Rectangle 2"/>
          <p:cNvSpPr>
            <a:spLocks noGrp="1" noChangeArrowheads="1"/>
          </p:cNvSpPr>
          <p:nvPr>
            <p:ph type="body" idx="1"/>
          </p:nvPr>
        </p:nvSpPr>
        <p:spPr>
          <a:xfrm>
            <a:off x="114300" y="2641600"/>
            <a:ext cx="12814300" cy="7035800"/>
          </a:xfrm>
        </p:spPr>
        <p:txBody>
          <a:bodyPr anchor="t"/>
          <a:lstStyle/>
          <a:p>
            <a:pPr marL="635000" eaLnBrk="1" hangingPunct="1"/>
            <a:r>
              <a:rPr lang="en-US" altLang="en-US" sz="4100"/>
              <a:t>Linearity:</a:t>
            </a:r>
          </a:p>
          <a:p>
            <a:pPr marL="635000" eaLnBrk="1" hangingPunct="1"/>
            <a:r>
              <a:rPr lang="en-US" altLang="en-US" sz="4100"/>
              <a:t>Time invariance:</a:t>
            </a:r>
          </a:p>
          <a:p>
            <a:pPr marL="1143000" lvl="1" eaLnBrk="1" hangingPunct="1"/>
            <a:r>
              <a:rPr lang="en-US" altLang="en-US" sz="3500"/>
              <a:t>Linear, Time-Invariant (LTI) systems are a common useful case</a:t>
            </a:r>
          </a:p>
          <a:p>
            <a:pPr marL="635000" eaLnBrk="1" hangingPunct="1"/>
            <a:r>
              <a:rPr lang="en-US" altLang="en-US" sz="4100"/>
              <a:t>Stability:</a:t>
            </a:r>
          </a:p>
          <a:p>
            <a:pPr marL="1143000" lvl="1" eaLnBrk="1" hangingPunct="1"/>
            <a:r>
              <a:rPr lang="en-US" altLang="en-US" sz="3500" i="1">
                <a:latin typeface="Times New Roman" pitchFamily="18" charset="0"/>
                <a:cs typeface="Times New Roman" pitchFamily="18" charset="0"/>
              </a:rPr>
              <a:t>x</a:t>
            </a:r>
            <a:r>
              <a:rPr lang="en-US" altLang="en-US" sz="3500"/>
              <a:t>[</a:t>
            </a:r>
            <a:r>
              <a:rPr lang="en-US" altLang="en-US" sz="3500" i="1">
                <a:latin typeface="Times New Roman" pitchFamily="18" charset="0"/>
                <a:cs typeface="Times New Roman" pitchFamily="18" charset="0"/>
              </a:rPr>
              <a:t>n</a:t>
            </a:r>
            <a:r>
              <a:rPr lang="en-US" altLang="en-US" sz="3500"/>
              <a:t>] bounded          </a:t>
            </a:r>
            <a:r>
              <a:rPr lang="en-US" altLang="en-US" sz="3500" i="1">
                <a:latin typeface="Times New Roman" pitchFamily="18" charset="0"/>
                <a:cs typeface="Times New Roman" pitchFamily="18" charset="0"/>
              </a:rPr>
              <a:t>y</a:t>
            </a:r>
            <a:r>
              <a:rPr lang="en-US" altLang="en-US" sz="3500"/>
              <a:t>[</a:t>
            </a:r>
            <a:r>
              <a:rPr lang="en-US" altLang="en-US" sz="3500" i="1">
                <a:latin typeface="Times New Roman" pitchFamily="18" charset="0"/>
                <a:cs typeface="Times New Roman" pitchFamily="18" charset="0"/>
              </a:rPr>
              <a:t>n</a:t>
            </a:r>
            <a:r>
              <a:rPr lang="en-US" altLang="en-US" sz="3500"/>
              <a:t>] bounded</a:t>
            </a:r>
          </a:p>
          <a:p>
            <a:pPr marL="635000" eaLnBrk="1" hangingPunct="1"/>
            <a:r>
              <a:rPr lang="en-US" altLang="en-US" sz="4100"/>
              <a:t>Causality:</a:t>
            </a:r>
          </a:p>
          <a:p>
            <a:pPr marL="1143000" lvl="1" eaLnBrk="1" hangingPunct="1"/>
            <a:r>
              <a:rPr lang="en-US" altLang="en-US" sz="3500" i="1">
                <a:latin typeface="Times New Roman" pitchFamily="18" charset="0"/>
                <a:cs typeface="Times New Roman" pitchFamily="18" charset="0"/>
              </a:rPr>
              <a:t>x</a:t>
            </a:r>
            <a:r>
              <a:rPr lang="en-US" altLang="en-US" sz="3500"/>
              <a:t>[</a:t>
            </a:r>
            <a:r>
              <a:rPr lang="en-US" altLang="en-US" sz="3500" i="1">
                <a:latin typeface="Times New Roman" pitchFamily="18" charset="0"/>
                <a:cs typeface="Times New Roman" pitchFamily="18" charset="0"/>
              </a:rPr>
              <a:t>n</a:t>
            </a:r>
            <a:r>
              <a:rPr lang="en-US" altLang="en-US" sz="3500"/>
              <a:t>] = 0 for </a:t>
            </a:r>
            <a:r>
              <a:rPr lang="en-US" altLang="en-US" sz="3500" i="1">
                <a:latin typeface="Times New Roman" pitchFamily="18" charset="0"/>
                <a:cs typeface="Times New Roman" pitchFamily="18" charset="0"/>
              </a:rPr>
              <a:t>n</a:t>
            </a:r>
            <a:r>
              <a:rPr lang="en-US" altLang="en-US" sz="3500"/>
              <a:t> &lt; 0          </a:t>
            </a:r>
            <a:r>
              <a:rPr lang="en-US" altLang="en-US" sz="3500" i="1">
                <a:latin typeface="Times New Roman" pitchFamily="18" charset="0"/>
                <a:cs typeface="Times New Roman" pitchFamily="18" charset="0"/>
              </a:rPr>
              <a:t>y</a:t>
            </a:r>
            <a:r>
              <a:rPr lang="en-US" altLang="en-US" sz="3500"/>
              <a:t>[</a:t>
            </a:r>
            <a:r>
              <a:rPr lang="en-US" altLang="en-US" sz="3500" i="1">
                <a:latin typeface="Times New Roman" pitchFamily="18" charset="0"/>
                <a:cs typeface="Times New Roman" pitchFamily="18" charset="0"/>
              </a:rPr>
              <a:t>n</a:t>
            </a:r>
            <a:r>
              <a:rPr lang="en-US" altLang="en-US" sz="3500"/>
              <a:t>] = 0 for </a:t>
            </a:r>
            <a:r>
              <a:rPr lang="en-US" altLang="en-US" sz="3500" i="1">
                <a:latin typeface="Times New Roman" pitchFamily="18" charset="0"/>
                <a:cs typeface="Times New Roman" pitchFamily="18" charset="0"/>
              </a:rPr>
              <a:t>n</a:t>
            </a:r>
            <a:r>
              <a:rPr lang="en-US" altLang="en-US" sz="3500"/>
              <a:t> &lt; 0</a:t>
            </a:r>
          </a:p>
          <a:p>
            <a:pPr marL="1143000" lvl="1" eaLnBrk="1" hangingPunct="1"/>
            <a:r>
              <a:rPr lang="en-US" altLang="en-US" sz="3500" i="1">
                <a:latin typeface="Times New Roman" pitchFamily="18" charset="0"/>
                <a:cs typeface="Times New Roman" pitchFamily="18" charset="0"/>
              </a:rPr>
              <a:t>f</a:t>
            </a:r>
            <a:r>
              <a:rPr lang="en-US" altLang="en-US" sz="3500"/>
              <a:t> doesn’t depend on any future sample (i.e. greater </a:t>
            </a:r>
            <a:r>
              <a:rPr lang="en-US" altLang="en-US" sz="3500" i="1">
                <a:latin typeface="Times New Roman" pitchFamily="18" charset="0"/>
                <a:cs typeface="Times New Roman" pitchFamily="18" charset="0"/>
              </a:rPr>
              <a:t>n</a:t>
            </a:r>
            <a:r>
              <a:rPr lang="en-US" altLang="en-US" sz="3500"/>
              <a:t>)</a:t>
            </a:r>
          </a:p>
          <a:p>
            <a:pPr marL="635000" eaLnBrk="1" hangingPunct="1"/>
            <a:r>
              <a:rPr lang="en-US" altLang="en-US" sz="4100"/>
              <a:t>Memorylessness:</a:t>
            </a:r>
          </a:p>
          <a:p>
            <a:pPr marL="1143000" lvl="1" eaLnBrk="1" hangingPunct="1"/>
            <a:r>
              <a:rPr lang="en-US" altLang="en-US" sz="3500" i="1">
                <a:latin typeface="Times New Roman" pitchFamily="18" charset="0"/>
                <a:cs typeface="Times New Roman" pitchFamily="18" charset="0"/>
              </a:rPr>
              <a:t>y</a:t>
            </a:r>
            <a:r>
              <a:rPr lang="en-US" altLang="en-US" sz="3500"/>
              <a:t>[</a:t>
            </a:r>
            <a:r>
              <a:rPr lang="en-US" altLang="en-US" sz="3500" i="1">
                <a:latin typeface="Times New Roman" pitchFamily="18" charset="0"/>
                <a:cs typeface="Times New Roman" pitchFamily="18" charset="0"/>
              </a:rPr>
              <a:t>n</a:t>
            </a:r>
            <a:r>
              <a:rPr lang="en-US" altLang="en-US" sz="3500"/>
              <a:t>] only depends on the current value of </a:t>
            </a:r>
            <a:r>
              <a:rPr lang="en-US" altLang="en-US" sz="3500" i="1">
                <a:latin typeface="Times New Roman" pitchFamily="18" charset="0"/>
                <a:cs typeface="Times New Roman" pitchFamily="18" charset="0"/>
              </a:rPr>
              <a:t>x</a:t>
            </a:r>
            <a:r>
              <a:rPr lang="en-US" altLang="en-US" sz="3500"/>
              <a:t>[</a:t>
            </a:r>
            <a:r>
              <a:rPr lang="en-US" altLang="en-US" sz="3500" i="1">
                <a:latin typeface="Times New Roman" pitchFamily="18" charset="0"/>
                <a:cs typeface="Times New Roman" pitchFamily="18" charset="0"/>
              </a:rPr>
              <a:t>n</a:t>
            </a:r>
            <a:r>
              <a:rPr lang="en-US" altLang="en-US" sz="3500"/>
              <a:t>]</a:t>
            </a:r>
          </a:p>
        </p:txBody>
      </p:sp>
      <p:sp>
        <p:nvSpPr>
          <p:cNvPr id="21508" name="Rectangle 3"/>
          <p:cNvSpPr>
            <a:spLocks/>
          </p:cNvSpPr>
          <p:nvPr/>
        </p:nvSpPr>
        <p:spPr bwMode="auto">
          <a:xfrm>
            <a:off x="5003800" y="1498600"/>
            <a:ext cx="1828800" cy="10795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1509" name="Rectangle 4"/>
          <p:cNvSpPr>
            <a:spLocks/>
          </p:cNvSpPr>
          <p:nvPr/>
        </p:nvSpPr>
        <p:spPr bwMode="auto">
          <a:xfrm>
            <a:off x="5830888" y="1684338"/>
            <a:ext cx="161925" cy="708025"/>
          </a:xfrm>
          <a:prstGeom prst="rect">
            <a:avLst/>
          </a:prstGeom>
          <a:noFill/>
          <a:ln w="12700">
            <a:noFill/>
            <a:miter lim="800000"/>
            <a:headEnd/>
            <a:tailEnd/>
          </a:ln>
        </p:spPr>
        <p:txBody>
          <a:bodyPr wrap="none" lIns="0" tIns="0" rIns="0" bIns="0" anchor="ctr">
            <a:spAutoFit/>
          </a:bodyPr>
          <a:lstStyle/>
          <a:p>
            <a:pPr algn="ctr" eaLnBrk="1" hangingPunct="1"/>
            <a:r>
              <a:rPr lang="en-US" altLang="en-US" sz="4600" i="1">
                <a:solidFill>
                  <a:schemeClr val="tx1"/>
                </a:solidFill>
                <a:latin typeface="Times New Roman" pitchFamily="18" charset="0"/>
                <a:cs typeface="Times New Roman" pitchFamily="18" charset="0"/>
                <a:sym typeface="Arial" charset="0"/>
              </a:rPr>
              <a:t>f</a:t>
            </a:r>
          </a:p>
        </p:txBody>
      </p:sp>
      <p:sp>
        <p:nvSpPr>
          <p:cNvPr id="21510" name="Line 5"/>
          <p:cNvSpPr>
            <a:spLocks noChangeShapeType="1"/>
          </p:cNvSpPr>
          <p:nvPr/>
        </p:nvSpPr>
        <p:spPr bwMode="auto">
          <a:xfrm flipH="1">
            <a:off x="4159250" y="2044700"/>
            <a:ext cx="819150" cy="0"/>
          </a:xfrm>
          <a:prstGeom prst="line">
            <a:avLst/>
          </a:prstGeom>
          <a:noFill/>
          <a:ln w="38100">
            <a:solidFill>
              <a:schemeClr val="tx1"/>
            </a:solidFill>
            <a:miter lim="800000"/>
            <a:headEnd type="stealth" w="med" len="med"/>
            <a:tailEnd/>
          </a:ln>
        </p:spPr>
        <p:txBody>
          <a:bodyPr lIns="0" tIns="0" rIns="0" bIns="0"/>
          <a:lstStyle/>
          <a:p>
            <a:endParaRPr lang="en-US"/>
          </a:p>
        </p:txBody>
      </p:sp>
      <p:sp>
        <p:nvSpPr>
          <p:cNvPr id="21511" name="Line 6"/>
          <p:cNvSpPr>
            <a:spLocks noChangeShapeType="1"/>
          </p:cNvSpPr>
          <p:nvPr/>
        </p:nvSpPr>
        <p:spPr bwMode="auto">
          <a:xfrm flipH="1">
            <a:off x="6858000" y="2044700"/>
            <a:ext cx="817563" cy="0"/>
          </a:xfrm>
          <a:prstGeom prst="line">
            <a:avLst/>
          </a:prstGeom>
          <a:noFill/>
          <a:ln w="38100">
            <a:solidFill>
              <a:schemeClr val="tx1"/>
            </a:solidFill>
            <a:miter lim="800000"/>
            <a:headEnd type="stealth" w="med" len="med"/>
            <a:tailEnd/>
          </a:ln>
        </p:spPr>
        <p:txBody>
          <a:bodyPr lIns="0" tIns="0" rIns="0" bIns="0"/>
          <a:lstStyle/>
          <a:p>
            <a:endParaRPr lang="en-US"/>
          </a:p>
        </p:txBody>
      </p:sp>
      <p:sp>
        <p:nvSpPr>
          <p:cNvPr id="21512" name="Rectangle 7"/>
          <p:cNvSpPr>
            <a:spLocks/>
          </p:cNvSpPr>
          <p:nvPr/>
        </p:nvSpPr>
        <p:spPr bwMode="auto">
          <a:xfrm>
            <a:off x="3375025" y="1808163"/>
            <a:ext cx="579438" cy="460375"/>
          </a:xfrm>
          <a:prstGeom prst="rect">
            <a:avLst/>
          </a:prstGeom>
          <a:noFill/>
          <a:ln w="12700">
            <a:noFill/>
            <a:miter lim="800000"/>
            <a:headEnd/>
            <a:tailEnd/>
          </a:ln>
        </p:spPr>
        <p:txBody>
          <a:bodyPr wrap="none" lIns="0" tIns="0" rIns="0" bIns="0" anchor="ctr">
            <a:spAutoFit/>
          </a:bodyPr>
          <a:lstStyle/>
          <a:p>
            <a:pPr algn="ctr" eaLnBrk="1" hangingPunct="1"/>
            <a:r>
              <a:rPr lang="en-US" altLang="en-US" sz="3000" i="1">
                <a:solidFill>
                  <a:schemeClr val="tx1"/>
                </a:solidFill>
                <a:latin typeface="Times New Roman" pitchFamily="18" charset="0"/>
                <a:cs typeface="Times New Roman" pitchFamily="18" charset="0"/>
                <a:sym typeface="Arial" charset="0"/>
              </a:rPr>
              <a:t>x</a:t>
            </a:r>
            <a:r>
              <a:rPr lang="en-US" altLang="en-US" sz="3000">
                <a:solidFill>
                  <a:schemeClr val="tx1"/>
                </a:solidFill>
                <a:latin typeface="Arial" charset="0"/>
                <a:cs typeface="Arial" charset="0"/>
                <a:sym typeface="Arial" charset="0"/>
              </a:rPr>
              <a:t>[</a:t>
            </a:r>
            <a:r>
              <a:rPr lang="en-US" altLang="en-US" sz="3000" i="1">
                <a:solidFill>
                  <a:schemeClr val="tx1"/>
                </a:solidFill>
                <a:latin typeface="Times New Roman" pitchFamily="18" charset="0"/>
                <a:cs typeface="Times New Roman" pitchFamily="18" charset="0"/>
                <a:sym typeface="Arial" charset="0"/>
              </a:rPr>
              <a:t>n</a:t>
            </a:r>
            <a:r>
              <a:rPr lang="en-US" altLang="en-US" sz="3000">
                <a:solidFill>
                  <a:schemeClr val="tx1"/>
                </a:solidFill>
                <a:latin typeface="Arial" charset="0"/>
                <a:cs typeface="Arial" charset="0"/>
                <a:sym typeface="Arial" charset="0"/>
              </a:rPr>
              <a:t>]</a:t>
            </a:r>
          </a:p>
        </p:txBody>
      </p:sp>
      <p:sp>
        <p:nvSpPr>
          <p:cNvPr id="21513" name="Rectangle 8"/>
          <p:cNvSpPr>
            <a:spLocks/>
          </p:cNvSpPr>
          <p:nvPr/>
        </p:nvSpPr>
        <p:spPr bwMode="auto">
          <a:xfrm>
            <a:off x="8020050" y="1782763"/>
            <a:ext cx="1958975" cy="460375"/>
          </a:xfrm>
          <a:prstGeom prst="rect">
            <a:avLst/>
          </a:prstGeom>
          <a:noFill/>
          <a:ln w="12700">
            <a:noFill/>
            <a:miter lim="800000"/>
            <a:headEnd/>
            <a:tailEnd/>
          </a:ln>
        </p:spPr>
        <p:txBody>
          <a:bodyPr wrap="none" lIns="0" tIns="0" rIns="0" bIns="0" anchor="ctr">
            <a:spAutoFit/>
          </a:bodyPr>
          <a:lstStyle/>
          <a:p>
            <a:pPr algn="ctr" eaLnBrk="1" hangingPunct="1"/>
            <a:r>
              <a:rPr lang="en-US" altLang="en-US" sz="3000" i="1">
                <a:solidFill>
                  <a:schemeClr val="tx1"/>
                </a:solidFill>
                <a:latin typeface="Times New Roman" pitchFamily="18" charset="0"/>
                <a:cs typeface="Times New Roman" pitchFamily="18" charset="0"/>
                <a:sym typeface="Arial" charset="0"/>
              </a:rPr>
              <a:t>y</a:t>
            </a:r>
            <a:r>
              <a:rPr lang="en-US" altLang="en-US" sz="3000">
                <a:solidFill>
                  <a:schemeClr val="tx1"/>
                </a:solidFill>
                <a:latin typeface="Arial" charset="0"/>
                <a:cs typeface="Arial" charset="0"/>
                <a:sym typeface="Arial" charset="0"/>
              </a:rPr>
              <a:t>[</a:t>
            </a:r>
            <a:r>
              <a:rPr lang="en-US" altLang="en-US" sz="3000" i="1">
                <a:solidFill>
                  <a:schemeClr val="tx1"/>
                </a:solidFill>
                <a:latin typeface="Times New Roman" pitchFamily="18" charset="0"/>
                <a:cs typeface="Times New Roman" pitchFamily="18" charset="0"/>
                <a:sym typeface="Arial" charset="0"/>
              </a:rPr>
              <a:t>n</a:t>
            </a:r>
            <a:r>
              <a:rPr lang="en-US" altLang="en-US" sz="3000">
                <a:solidFill>
                  <a:schemeClr val="tx1"/>
                </a:solidFill>
                <a:latin typeface="Arial" charset="0"/>
                <a:cs typeface="Arial" charset="0"/>
                <a:sym typeface="Arial" charset="0"/>
              </a:rPr>
              <a:t>] = </a:t>
            </a:r>
            <a:r>
              <a:rPr lang="en-US" altLang="en-US" sz="3000" i="1">
                <a:solidFill>
                  <a:schemeClr val="tx1"/>
                </a:solidFill>
                <a:latin typeface="Times New Roman" pitchFamily="18" charset="0"/>
                <a:cs typeface="Times New Roman" pitchFamily="18" charset="0"/>
                <a:sym typeface="Arial" charset="0"/>
              </a:rPr>
              <a:t>f</a:t>
            </a:r>
            <a:r>
              <a:rPr lang="en-US" altLang="en-US" sz="3000">
                <a:solidFill>
                  <a:schemeClr val="tx1"/>
                </a:solidFill>
                <a:latin typeface="Arial" charset="0"/>
                <a:cs typeface="Arial" charset="0"/>
                <a:sym typeface="Arial" charset="0"/>
              </a:rPr>
              <a:t>(</a:t>
            </a:r>
            <a:r>
              <a:rPr lang="en-US" altLang="en-US" sz="3000" i="1">
                <a:solidFill>
                  <a:schemeClr val="tx1"/>
                </a:solidFill>
                <a:latin typeface="Times New Roman" pitchFamily="18" charset="0"/>
                <a:cs typeface="Times New Roman" pitchFamily="18" charset="0"/>
                <a:sym typeface="Arial" charset="0"/>
              </a:rPr>
              <a:t>x</a:t>
            </a:r>
            <a:r>
              <a:rPr lang="en-US" altLang="en-US" sz="3000">
                <a:solidFill>
                  <a:schemeClr val="tx1"/>
                </a:solidFill>
                <a:latin typeface="Arial" charset="0"/>
                <a:cs typeface="Arial" charset="0"/>
                <a:sym typeface="Arial" charset="0"/>
              </a:rPr>
              <a:t>[</a:t>
            </a:r>
            <a:r>
              <a:rPr lang="en-US" altLang="en-US" sz="3000" i="1">
                <a:solidFill>
                  <a:schemeClr val="tx1"/>
                </a:solidFill>
                <a:latin typeface="Times New Roman" pitchFamily="18" charset="0"/>
                <a:cs typeface="Times New Roman" pitchFamily="18" charset="0"/>
                <a:sym typeface="Arial" charset="0"/>
              </a:rPr>
              <a:t>n</a:t>
            </a:r>
            <a:r>
              <a:rPr lang="en-US" altLang="en-US" sz="3000">
                <a:solidFill>
                  <a:schemeClr val="tx1"/>
                </a:solidFill>
                <a:latin typeface="Arial" charset="0"/>
                <a:cs typeface="Arial" charset="0"/>
                <a:sym typeface="Arial" charset="0"/>
              </a:rPr>
              <a:t>])</a:t>
            </a:r>
          </a:p>
        </p:txBody>
      </p:sp>
      <p:sp>
        <p:nvSpPr>
          <p:cNvPr id="21514" name="Line 9"/>
          <p:cNvSpPr>
            <a:spLocks noChangeShapeType="1"/>
          </p:cNvSpPr>
          <p:nvPr/>
        </p:nvSpPr>
        <p:spPr bwMode="auto">
          <a:xfrm flipH="1">
            <a:off x="4127500" y="6096000"/>
            <a:ext cx="817563" cy="0"/>
          </a:xfrm>
          <a:prstGeom prst="line">
            <a:avLst/>
          </a:prstGeom>
          <a:noFill/>
          <a:ln w="38100">
            <a:solidFill>
              <a:schemeClr val="tx1"/>
            </a:solidFill>
            <a:miter lim="800000"/>
            <a:headEnd type="stealth" w="med" len="med"/>
            <a:tailEnd/>
          </a:ln>
        </p:spPr>
        <p:txBody>
          <a:bodyPr lIns="0" tIns="0" rIns="0" bIns="0"/>
          <a:lstStyle/>
          <a:p>
            <a:endParaRPr lang="en-US"/>
          </a:p>
        </p:txBody>
      </p:sp>
      <p:pic>
        <p:nvPicPr>
          <p:cNvPr id="21515" name="Picture 10"/>
          <p:cNvPicPr>
            <a:picLocks noChangeAspect="1" noChangeArrowheads="1"/>
          </p:cNvPicPr>
          <p:nvPr/>
        </p:nvPicPr>
        <p:blipFill>
          <a:blip r:embed="rId3" cstate="print"/>
          <a:srcRect/>
          <a:stretch>
            <a:fillRect/>
          </a:stretch>
        </p:blipFill>
        <p:spPr bwMode="auto">
          <a:xfrm>
            <a:off x="4940300" y="2781300"/>
            <a:ext cx="6172200" cy="469900"/>
          </a:xfrm>
          <a:prstGeom prst="rect">
            <a:avLst/>
          </a:prstGeom>
          <a:noFill/>
          <a:ln w="12700">
            <a:noFill/>
            <a:miter lim="800000"/>
            <a:headEnd/>
            <a:tailEnd/>
          </a:ln>
        </p:spPr>
      </p:pic>
      <p:pic>
        <p:nvPicPr>
          <p:cNvPr id="21516" name="Picture 11"/>
          <p:cNvPicPr>
            <a:picLocks noChangeAspect="1" noChangeArrowheads="1"/>
          </p:cNvPicPr>
          <p:nvPr/>
        </p:nvPicPr>
        <p:blipFill>
          <a:blip r:embed="rId4" cstate="print"/>
          <a:srcRect/>
          <a:stretch>
            <a:fillRect/>
          </a:stretch>
        </p:blipFill>
        <p:spPr bwMode="auto">
          <a:xfrm>
            <a:off x="4940300" y="3467100"/>
            <a:ext cx="4660900" cy="469900"/>
          </a:xfrm>
          <a:prstGeom prst="rect">
            <a:avLst/>
          </a:prstGeom>
          <a:noFill/>
          <a:ln w="12700">
            <a:noFill/>
            <a:miter lim="800000"/>
            <a:headEnd/>
            <a:tailEnd/>
          </a:ln>
        </p:spPr>
      </p:pic>
      <p:sp>
        <p:nvSpPr>
          <p:cNvPr id="21517" name="Line 12"/>
          <p:cNvSpPr>
            <a:spLocks noChangeShapeType="1"/>
          </p:cNvSpPr>
          <p:nvPr/>
        </p:nvSpPr>
        <p:spPr bwMode="auto">
          <a:xfrm flipH="1">
            <a:off x="4775200" y="7366000"/>
            <a:ext cx="817563" cy="0"/>
          </a:xfrm>
          <a:prstGeom prst="line">
            <a:avLst/>
          </a:prstGeom>
          <a:noFill/>
          <a:ln w="38100">
            <a:solidFill>
              <a:schemeClr val="tx1"/>
            </a:solidFill>
            <a:miter lim="800000"/>
            <a:headEnd type="stealth" w="med" len="med"/>
            <a:tailEnd/>
          </a:ln>
        </p:spPr>
        <p:txBody>
          <a:bodyPr lIns="0" tIns="0" rIns="0" bIns="0"/>
          <a:lstStyle/>
          <a:p>
            <a:endParaRPr 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0" y="360363"/>
            <a:ext cx="5710238" cy="4229100"/>
          </a:xfrm>
        </p:spPr>
        <p:txBody>
          <a:bodyPr/>
          <a:lstStyle/>
          <a:p>
            <a:pPr>
              <a:spcBef>
                <a:spcPts val="850"/>
              </a:spcBef>
              <a:spcAft>
                <a:spcPts val="850"/>
              </a:spcAft>
            </a:pPr>
            <a:r>
              <a:rPr lang="en-US" altLang="en-US" sz="3400">
                <a:latin typeface="Times New Roman" pitchFamily="18" charset="0"/>
                <a:cs typeface="Times New Roman" pitchFamily="18" charset="0"/>
              </a:rPr>
              <a:t>Complex number </a:t>
            </a:r>
            <a:r>
              <a:rPr lang="en-US" altLang="en-US" sz="3400" i="1">
                <a:latin typeface="Times New Roman" pitchFamily="18" charset="0"/>
                <a:cs typeface="Times New Roman" pitchFamily="18" charset="0"/>
              </a:rPr>
              <a:t>a</a:t>
            </a:r>
            <a:r>
              <a:rPr lang="en-US" altLang="en-US" sz="3400">
                <a:latin typeface="Times New Roman" pitchFamily="18" charset="0"/>
                <a:cs typeface="Times New Roman" pitchFamily="18" charset="0"/>
              </a:rPr>
              <a:t>+</a:t>
            </a:r>
            <a:r>
              <a:rPr lang="en-US" altLang="en-US" sz="3400" i="1">
                <a:latin typeface="Times New Roman" pitchFamily="18" charset="0"/>
                <a:cs typeface="Times New Roman" pitchFamily="18" charset="0"/>
              </a:rPr>
              <a:t>jb</a:t>
            </a:r>
            <a:r>
              <a:rPr lang="en-US" altLang="en-US" sz="3400">
                <a:latin typeface="Times New Roman" pitchFamily="18" charset="0"/>
                <a:cs typeface="Times New Roman" pitchFamily="18" charset="0"/>
              </a:rPr>
              <a:t>=</a:t>
            </a:r>
            <a:r>
              <a:rPr lang="en-US" altLang="en-US" sz="3400" i="1">
                <a:latin typeface="Times New Roman" pitchFamily="18" charset="0"/>
                <a:cs typeface="Times New Roman" pitchFamily="18" charset="0"/>
              </a:rPr>
              <a:t>re</a:t>
            </a:r>
            <a:r>
              <a:rPr lang="en-US" altLang="en-US" sz="3400" i="1" baseline="30000">
                <a:latin typeface="Times New Roman" pitchFamily="18" charset="0"/>
                <a:cs typeface="Times New Roman" pitchFamily="18" charset="0"/>
              </a:rPr>
              <a:t>j</a:t>
            </a:r>
            <a:r>
              <a:rPr lang="en-US" altLang="en-US" sz="3400" i="1" baseline="30000">
                <a:latin typeface="Symbol" pitchFamily="18" charset="2"/>
                <a:cs typeface="Times New Roman" pitchFamily="18" charset="0"/>
              </a:rPr>
              <a:t>q</a:t>
            </a:r>
            <a:r>
              <a:rPr lang="en-US" altLang="en-US" sz="3400">
                <a:latin typeface="Times New Roman" pitchFamily="18" charset="0"/>
                <a:cs typeface="Times New Roman" pitchFamily="18" charset="0"/>
              </a:rPr>
              <a:t> depicted in the complex plane. </a:t>
            </a:r>
            <a:br>
              <a:rPr lang="en-US" altLang="en-US" sz="3400">
                <a:latin typeface="Times New Roman" pitchFamily="18" charset="0"/>
                <a:cs typeface="Times New Roman" pitchFamily="18" charset="0"/>
              </a:rPr>
            </a:br>
            <a:br>
              <a:rPr lang="en-US" altLang="en-US" sz="3400">
                <a:latin typeface="Times New Roman" pitchFamily="18" charset="0"/>
                <a:cs typeface="Times New Roman" pitchFamily="18" charset="0"/>
              </a:rPr>
            </a:br>
            <a:r>
              <a:rPr lang="en-US" altLang="en-US" sz="3400">
                <a:latin typeface="Times New Roman" pitchFamily="18" charset="0"/>
                <a:cs typeface="Times New Roman" pitchFamily="18" charset="0"/>
              </a:rPr>
              <a:t>Unit circle, cos</a:t>
            </a:r>
            <a:r>
              <a:rPr lang="en-US" altLang="en-US" sz="3400" i="1">
                <a:latin typeface="Symbol" pitchFamily="18" charset="2"/>
                <a:cs typeface="Times New Roman" pitchFamily="18" charset="0"/>
              </a:rPr>
              <a:t>q</a:t>
            </a:r>
            <a:r>
              <a:rPr lang="en-US" altLang="en-US" sz="3400">
                <a:latin typeface="Times New Roman" pitchFamily="18" charset="0"/>
                <a:cs typeface="Times New Roman" pitchFamily="18" charset="0"/>
              </a:rPr>
              <a:t>+</a:t>
            </a:r>
            <a:r>
              <a:rPr lang="en-US" altLang="en-US" sz="3400" i="1">
                <a:latin typeface="Times New Roman" pitchFamily="18" charset="0"/>
                <a:cs typeface="Times New Roman" pitchFamily="18" charset="0"/>
              </a:rPr>
              <a:t>j</a:t>
            </a:r>
            <a:r>
              <a:rPr lang="en-US" altLang="en-US" sz="3400">
                <a:latin typeface="Times New Roman" pitchFamily="18" charset="0"/>
                <a:cs typeface="Times New Roman" pitchFamily="18" charset="0"/>
              </a:rPr>
              <a:t> sin</a:t>
            </a:r>
            <a:r>
              <a:rPr lang="en-US" altLang="en-US" sz="3400" i="1">
                <a:latin typeface="Symbol" pitchFamily="18" charset="2"/>
                <a:cs typeface="Times New Roman" pitchFamily="18" charset="0"/>
              </a:rPr>
              <a:t>q</a:t>
            </a:r>
            <a:r>
              <a:rPr lang="en-US" altLang="en-US" sz="3400">
                <a:latin typeface="Times New Roman" pitchFamily="18" charset="0"/>
                <a:cs typeface="Times New Roman" pitchFamily="18" charset="0"/>
              </a:rPr>
              <a:t> =</a:t>
            </a:r>
            <a:r>
              <a:rPr lang="en-US" altLang="en-US" sz="3400" i="1">
                <a:latin typeface="Times New Roman" pitchFamily="18" charset="0"/>
                <a:cs typeface="Times New Roman" pitchFamily="18" charset="0"/>
              </a:rPr>
              <a:t>e</a:t>
            </a:r>
            <a:r>
              <a:rPr lang="en-US" altLang="en-US" sz="3400" i="1" baseline="30000">
                <a:latin typeface="Times New Roman" pitchFamily="18" charset="0"/>
                <a:cs typeface="Times New Roman" pitchFamily="18" charset="0"/>
              </a:rPr>
              <a:t>j</a:t>
            </a:r>
            <a:r>
              <a:rPr lang="en-US" altLang="en-US" sz="3400" i="1" baseline="30000">
                <a:latin typeface="Symbol" pitchFamily="18" charset="2"/>
                <a:cs typeface="Times New Roman" pitchFamily="18" charset="0"/>
              </a:rPr>
              <a:t>q</a:t>
            </a:r>
            <a:r>
              <a:rPr lang="en-US" altLang="en-US" sz="3400">
                <a:latin typeface="Symbol" pitchFamily="18" charset="2"/>
                <a:cs typeface="Times New Roman" pitchFamily="18" charset="0"/>
              </a:rPr>
              <a:t> </a:t>
            </a:r>
            <a:r>
              <a:rPr lang="en-US" altLang="en-US" sz="3400">
                <a:latin typeface="Times New Roman" pitchFamily="18" charset="0"/>
                <a:cs typeface="Times New Roman" pitchFamily="18" charset="0"/>
              </a:rPr>
              <a:t>is also depicted.</a:t>
            </a:r>
          </a:p>
        </p:txBody>
      </p:sp>
      <p:sp>
        <p:nvSpPr>
          <p:cNvPr id="23555" name="Rectangle 2"/>
          <p:cNvSpPr>
            <a:spLocks noChangeArrowheads="1"/>
          </p:cNvSpPr>
          <p:nvPr/>
        </p:nvSpPr>
        <p:spPr bwMode="auto">
          <a:xfrm>
            <a:off x="6370638" y="-388938"/>
            <a:ext cx="263525" cy="777876"/>
          </a:xfrm>
          <a:prstGeom prst="rect">
            <a:avLst/>
          </a:prstGeom>
          <a:noFill/>
          <a:ln w="9525">
            <a:noFill/>
            <a:miter lim="800000"/>
            <a:headEnd/>
            <a:tailEnd/>
          </a:ln>
        </p:spPr>
        <p:txBody>
          <a:bodyPr wrap="none" lIns="130046" tIns="65023" rIns="130046" bIns="65023" anchor="ctr">
            <a:spAutoFit/>
          </a:bodyPr>
          <a:lstStyle/>
          <a:p>
            <a:pPr algn="ctr" eaLnBrk="1" hangingPunct="1"/>
            <a:endParaRPr lang="en-US" altLang="en-US"/>
          </a:p>
        </p:txBody>
      </p:sp>
      <p:grpSp>
        <p:nvGrpSpPr>
          <p:cNvPr id="23556" name="Group 105"/>
          <p:cNvGrpSpPr>
            <a:grpSpLocks/>
          </p:cNvGrpSpPr>
          <p:nvPr/>
        </p:nvGrpSpPr>
        <p:grpSpPr bwMode="auto">
          <a:xfrm>
            <a:off x="3806825" y="1497013"/>
            <a:ext cx="8888413" cy="7886700"/>
            <a:chOff x="2642592" y="332656"/>
            <a:chExt cx="6249888" cy="5544616"/>
          </a:xfrm>
        </p:grpSpPr>
        <p:sp>
          <p:nvSpPr>
            <p:cNvPr id="7" name="Oval 6"/>
            <p:cNvSpPr/>
            <p:nvPr/>
          </p:nvSpPr>
          <p:spPr>
            <a:xfrm>
              <a:off x="3113650" y="1023501"/>
              <a:ext cx="4321007" cy="432029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800" dirty="0"/>
            </a:p>
          </p:txBody>
        </p:sp>
        <p:cxnSp>
          <p:nvCxnSpPr>
            <p:cNvPr id="12" name="Straight Connector 11"/>
            <p:cNvCxnSpPr/>
            <p:nvPr/>
          </p:nvCxnSpPr>
          <p:spPr>
            <a:xfrm flipH="1">
              <a:off x="5292571" y="332656"/>
              <a:ext cx="0" cy="5544616"/>
            </a:xfrm>
            <a:prstGeom prst="line">
              <a:avLst/>
            </a:prstGeom>
            <a:ln w="19050">
              <a:solidFill>
                <a:schemeClr val="tx1"/>
              </a:solidFill>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292571" y="2002291"/>
              <a:ext cx="1438847" cy="1152896"/>
            </a:xfrm>
            <a:prstGeom prst="line">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23560" name="TextBox 14"/>
            <p:cNvSpPr txBox="1">
              <a:spLocks noChangeArrowheads="1"/>
            </p:cNvSpPr>
            <p:nvPr/>
          </p:nvSpPr>
          <p:spPr bwMode="auto">
            <a:xfrm>
              <a:off x="6328194" y="2492896"/>
              <a:ext cx="261712" cy="367855"/>
            </a:xfrm>
            <a:prstGeom prst="rect">
              <a:avLst/>
            </a:prstGeom>
            <a:noFill/>
            <a:ln w="9525">
              <a:noFill/>
              <a:miter lim="800000"/>
              <a:headEnd/>
              <a:tailEnd/>
            </a:ln>
          </p:spPr>
          <p:txBody>
            <a:bodyPr wrap="none">
              <a:spAutoFit/>
            </a:bodyPr>
            <a:lstStyle/>
            <a:p>
              <a:pPr algn="ctr" eaLnBrk="1" hangingPunct="1"/>
              <a:r>
                <a:rPr lang="en-GB" altLang="en-US" sz="2800" i="1">
                  <a:latin typeface="Symbol" pitchFamily="18" charset="2"/>
                </a:rPr>
                <a:t>q</a:t>
              </a:r>
              <a:endParaRPr lang="en-US" altLang="en-US" sz="2800" i="1"/>
            </a:p>
          </p:txBody>
        </p:sp>
        <p:sp>
          <p:nvSpPr>
            <p:cNvPr id="18" name="Arc 17"/>
            <p:cNvSpPr/>
            <p:nvPr/>
          </p:nvSpPr>
          <p:spPr>
            <a:xfrm rot="16200000">
              <a:off x="4089450" y="1988701"/>
              <a:ext cx="2377221" cy="2375381"/>
            </a:xfrm>
            <a:prstGeom prst="arc">
              <a:avLst>
                <a:gd name="adj1" fmla="val 3017617"/>
                <a:gd name="adj2" fmla="val 5320063"/>
              </a:avLst>
            </a:prstGeom>
            <a:ln>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sz="2800" dirty="0"/>
            </a:p>
          </p:txBody>
        </p:sp>
        <p:cxnSp>
          <p:nvCxnSpPr>
            <p:cNvPr id="19" name="Straight Connector 18"/>
            <p:cNvCxnSpPr/>
            <p:nvPr/>
          </p:nvCxnSpPr>
          <p:spPr>
            <a:xfrm flipH="1">
              <a:off x="5206620" y="1831532"/>
              <a:ext cx="1439963" cy="1150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642592" y="3140678"/>
              <a:ext cx="6249888" cy="0"/>
            </a:xfrm>
            <a:prstGeom prst="line">
              <a:avLst/>
            </a:prstGeom>
            <a:ln w="19050">
              <a:solidFill>
                <a:schemeClr val="tx1"/>
              </a:solidFill>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23564" name="TextBox 23"/>
            <p:cNvSpPr txBox="1">
              <a:spLocks noChangeArrowheads="1"/>
            </p:cNvSpPr>
            <p:nvPr/>
          </p:nvSpPr>
          <p:spPr bwMode="auto">
            <a:xfrm>
              <a:off x="5388438" y="620688"/>
              <a:ext cx="1635638" cy="367855"/>
            </a:xfrm>
            <a:prstGeom prst="rect">
              <a:avLst/>
            </a:prstGeom>
            <a:noFill/>
            <a:ln w="9525">
              <a:noFill/>
              <a:miter lim="800000"/>
              <a:headEnd/>
              <a:tailEnd/>
            </a:ln>
          </p:spPr>
          <p:txBody>
            <a:bodyPr wrap="none">
              <a:spAutoFit/>
            </a:bodyPr>
            <a:lstStyle/>
            <a:p>
              <a:pPr algn="ctr" eaLnBrk="1" hangingPunct="1"/>
              <a:r>
                <a:rPr lang="en-GB" altLang="en-US" sz="2800">
                  <a:latin typeface="Times New Roman" pitchFamily="18" charset="0"/>
                  <a:cs typeface="Times New Roman" pitchFamily="18" charset="0"/>
                </a:rPr>
                <a:t>Imaginary axis</a:t>
              </a:r>
              <a:endParaRPr lang="en-US" altLang="en-US" sz="2800" i="1">
                <a:latin typeface="Times New Roman" pitchFamily="18" charset="0"/>
                <a:cs typeface="Times New Roman" pitchFamily="18" charset="0"/>
              </a:endParaRPr>
            </a:p>
          </p:txBody>
        </p:sp>
        <p:sp>
          <p:nvSpPr>
            <p:cNvPr id="23565" name="TextBox 24"/>
            <p:cNvSpPr txBox="1">
              <a:spLocks noChangeArrowheads="1"/>
            </p:cNvSpPr>
            <p:nvPr/>
          </p:nvSpPr>
          <p:spPr bwMode="auto">
            <a:xfrm>
              <a:off x="7490266" y="3212976"/>
              <a:ext cx="1059694" cy="367855"/>
            </a:xfrm>
            <a:prstGeom prst="rect">
              <a:avLst/>
            </a:prstGeom>
            <a:noFill/>
            <a:ln w="9525">
              <a:noFill/>
              <a:miter lim="800000"/>
              <a:headEnd/>
              <a:tailEnd/>
            </a:ln>
          </p:spPr>
          <p:txBody>
            <a:bodyPr wrap="none">
              <a:spAutoFit/>
            </a:bodyPr>
            <a:lstStyle/>
            <a:p>
              <a:pPr algn="ctr" eaLnBrk="1" hangingPunct="1"/>
              <a:r>
                <a:rPr lang="en-GB" altLang="en-US" sz="2800">
                  <a:latin typeface="Times New Roman" pitchFamily="18" charset="0"/>
                  <a:cs typeface="Times New Roman" pitchFamily="18" charset="0"/>
                </a:rPr>
                <a:t>Real axis</a:t>
              </a:r>
              <a:endParaRPr lang="en-US" altLang="en-US" sz="2800" i="1">
                <a:latin typeface="Times New Roman" pitchFamily="18" charset="0"/>
                <a:cs typeface="Times New Roman" pitchFamily="18" charset="0"/>
              </a:endParaRPr>
            </a:p>
          </p:txBody>
        </p:sp>
        <p:cxnSp>
          <p:nvCxnSpPr>
            <p:cNvPr id="92" name="Straight Connector 91"/>
            <p:cNvCxnSpPr/>
            <p:nvPr/>
          </p:nvCxnSpPr>
          <p:spPr>
            <a:xfrm flipH="1" flipV="1">
              <a:off x="6587422" y="1772381"/>
              <a:ext cx="116090" cy="1160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5147459" y="2925277"/>
              <a:ext cx="116090" cy="1149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568" name="Rectangle 97"/>
            <p:cNvSpPr>
              <a:spLocks noChangeArrowheads="1"/>
            </p:cNvSpPr>
            <p:nvPr/>
          </p:nvSpPr>
          <p:spPr bwMode="auto">
            <a:xfrm>
              <a:off x="5680197" y="2132856"/>
              <a:ext cx="227899" cy="367855"/>
            </a:xfrm>
            <a:prstGeom prst="rect">
              <a:avLst/>
            </a:prstGeom>
            <a:noFill/>
            <a:ln w="9525">
              <a:noFill/>
              <a:miter lim="800000"/>
              <a:headEnd/>
              <a:tailEnd/>
            </a:ln>
          </p:spPr>
          <p:txBody>
            <a:bodyPr wrap="none">
              <a:spAutoFit/>
            </a:bodyPr>
            <a:lstStyle/>
            <a:p>
              <a:pPr algn="ctr" eaLnBrk="1" hangingPunct="1"/>
              <a:r>
                <a:rPr lang="en-GB" altLang="en-US" sz="2800" i="1">
                  <a:latin typeface="Times New Roman" pitchFamily="18" charset="0"/>
                  <a:cs typeface="Times New Roman" pitchFamily="18" charset="0"/>
                </a:rPr>
                <a:t>r</a:t>
              </a:r>
              <a:endParaRPr lang="en-US" altLang="en-US" sz="2800" i="1">
                <a:latin typeface="Times New Roman" pitchFamily="18" charset="0"/>
                <a:cs typeface="Times New Roman" pitchFamily="18" charset="0"/>
              </a:endParaRPr>
            </a:p>
          </p:txBody>
        </p:sp>
        <p:cxnSp>
          <p:nvCxnSpPr>
            <p:cNvPr id="100" name="Straight Connector 99"/>
            <p:cNvCxnSpPr/>
            <p:nvPr/>
          </p:nvCxnSpPr>
          <p:spPr>
            <a:xfrm>
              <a:off x="5173133" y="1772381"/>
              <a:ext cx="215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5400000">
              <a:off x="6623718" y="3176950"/>
              <a:ext cx="215400" cy="0"/>
            </a:xfrm>
            <a:prstGeom prst="line">
              <a:avLst/>
            </a:prstGeom>
          </p:spPr>
          <p:style>
            <a:lnRef idx="1">
              <a:schemeClr val="accent1"/>
            </a:lnRef>
            <a:fillRef idx="0">
              <a:schemeClr val="accent1"/>
            </a:fillRef>
            <a:effectRef idx="0">
              <a:schemeClr val="accent1"/>
            </a:effectRef>
            <a:fontRef idx="minor">
              <a:schemeClr val="tx1"/>
            </a:fontRef>
          </p:style>
        </p:cxnSp>
        <p:sp>
          <p:nvSpPr>
            <p:cNvPr id="23571" name="Rectangle 101"/>
            <p:cNvSpPr>
              <a:spLocks noChangeArrowheads="1"/>
            </p:cNvSpPr>
            <p:nvPr/>
          </p:nvSpPr>
          <p:spPr bwMode="auto">
            <a:xfrm>
              <a:off x="6650676" y="3140968"/>
              <a:ext cx="319193" cy="519324"/>
            </a:xfrm>
            <a:prstGeom prst="rect">
              <a:avLst/>
            </a:prstGeom>
            <a:noFill/>
            <a:ln w="9525">
              <a:noFill/>
              <a:miter lim="800000"/>
              <a:headEnd/>
              <a:tailEnd/>
            </a:ln>
          </p:spPr>
          <p:txBody>
            <a:bodyPr wrap="none">
              <a:spAutoFit/>
            </a:bodyPr>
            <a:lstStyle/>
            <a:p>
              <a:pPr algn="ctr" eaLnBrk="1" hangingPunct="1"/>
              <a:r>
                <a:rPr lang="en-GB" altLang="en-US" i="1">
                  <a:latin typeface="Times New Roman" pitchFamily="18" charset="0"/>
                  <a:cs typeface="Times New Roman" pitchFamily="18" charset="0"/>
                </a:rPr>
                <a:t>a</a:t>
              </a:r>
              <a:endParaRPr lang="en-US" altLang="en-US" i="1">
                <a:latin typeface="Times New Roman" pitchFamily="18" charset="0"/>
                <a:cs typeface="Times New Roman" pitchFamily="18" charset="0"/>
              </a:endParaRPr>
            </a:p>
          </p:txBody>
        </p:sp>
        <p:sp>
          <p:nvSpPr>
            <p:cNvPr id="23572" name="Rectangle 102"/>
            <p:cNvSpPr>
              <a:spLocks noChangeArrowheads="1"/>
            </p:cNvSpPr>
            <p:nvPr/>
          </p:nvSpPr>
          <p:spPr bwMode="auto">
            <a:xfrm>
              <a:off x="4922485" y="1628800"/>
              <a:ext cx="319193" cy="519324"/>
            </a:xfrm>
            <a:prstGeom prst="rect">
              <a:avLst/>
            </a:prstGeom>
            <a:noFill/>
            <a:ln w="9525">
              <a:noFill/>
              <a:miter lim="800000"/>
              <a:headEnd/>
              <a:tailEnd/>
            </a:ln>
          </p:spPr>
          <p:txBody>
            <a:bodyPr wrap="none">
              <a:spAutoFit/>
            </a:bodyPr>
            <a:lstStyle/>
            <a:p>
              <a:pPr algn="ctr" eaLnBrk="1" hangingPunct="1"/>
              <a:r>
                <a:rPr lang="en-GB" altLang="en-US" i="1">
                  <a:latin typeface="Times New Roman" pitchFamily="18" charset="0"/>
                  <a:cs typeface="Times New Roman" pitchFamily="18" charset="0"/>
                </a:rPr>
                <a:t>b</a:t>
              </a:r>
              <a:endParaRPr lang="en-US" altLang="en-US" i="1">
                <a:latin typeface="Times New Roman" pitchFamily="18" charset="0"/>
                <a:cs typeface="Times New Roman" pitchFamily="18"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0" y="50800"/>
            <a:ext cx="13004800" cy="927100"/>
          </a:xfrm>
        </p:spPr>
        <p:txBody>
          <a:bodyPr/>
          <a:lstStyle/>
          <a:p>
            <a:pPr algn="ctr"/>
            <a:r>
              <a:rPr lang="en-US" altLang="en-US" sz="4400"/>
              <a:t>Time domain block diagram of a digital linear filter</a:t>
            </a:r>
          </a:p>
        </p:txBody>
      </p:sp>
      <p:grpSp>
        <p:nvGrpSpPr>
          <p:cNvPr id="24579" name="Group 76"/>
          <p:cNvGrpSpPr>
            <a:grpSpLocks noChangeAspect="1"/>
          </p:cNvGrpSpPr>
          <p:nvPr/>
        </p:nvGrpSpPr>
        <p:grpSpPr bwMode="auto">
          <a:xfrm>
            <a:off x="2614613" y="2212975"/>
            <a:ext cx="8369300" cy="6227763"/>
            <a:chOff x="3178479" y="3136055"/>
            <a:chExt cx="5579916" cy="4152299"/>
          </a:xfrm>
        </p:grpSpPr>
        <p:sp>
          <p:nvSpPr>
            <p:cNvPr id="24580" name="Line 11"/>
            <p:cNvSpPr>
              <a:spLocks noChangeShapeType="1"/>
            </p:cNvSpPr>
            <p:nvPr/>
          </p:nvSpPr>
          <p:spPr bwMode="auto">
            <a:xfrm>
              <a:off x="3276036" y="3553742"/>
              <a:ext cx="666044" cy="2258"/>
            </a:xfrm>
            <a:prstGeom prst="line">
              <a:avLst/>
            </a:prstGeom>
            <a:noFill/>
            <a:ln w="6350">
              <a:solidFill>
                <a:srgbClr val="000000"/>
              </a:solidFill>
              <a:round/>
              <a:headEnd/>
              <a:tailEnd/>
            </a:ln>
          </p:spPr>
          <p:txBody>
            <a:bodyPr lIns="130046" tIns="65023" rIns="130046" bIns="65023"/>
            <a:lstStyle/>
            <a:p>
              <a:endParaRPr lang="en-US"/>
            </a:p>
          </p:txBody>
        </p:sp>
        <p:sp>
          <p:nvSpPr>
            <p:cNvPr id="24581" name="Freeform 12"/>
            <p:cNvSpPr>
              <a:spLocks/>
            </p:cNvSpPr>
            <p:nvPr/>
          </p:nvSpPr>
          <p:spPr bwMode="auto">
            <a:xfrm>
              <a:off x="3901440" y="3497298"/>
              <a:ext cx="144498" cy="115146"/>
            </a:xfrm>
            <a:custGeom>
              <a:avLst/>
              <a:gdLst>
                <a:gd name="T0" fmla="*/ 2147483646 w 64"/>
                <a:gd name="T1" fmla="*/ 2147483646 h 51"/>
                <a:gd name="T2" fmla="*/ 0 w 64"/>
                <a:gd name="T3" fmla="*/ 2147483646 h 51"/>
                <a:gd name="T4" fmla="*/ 0 w 64"/>
                <a:gd name="T5" fmla="*/ 0 h 51"/>
                <a:gd name="T6" fmla="*/ 2147483646 w 64"/>
                <a:gd name="T7" fmla="*/ 2147483646 h 51"/>
                <a:gd name="T8" fmla="*/ 0 60000 65536"/>
                <a:gd name="T9" fmla="*/ 0 60000 65536"/>
                <a:gd name="T10" fmla="*/ 0 60000 65536"/>
                <a:gd name="T11" fmla="*/ 0 60000 65536"/>
                <a:gd name="T12" fmla="*/ 0 w 64"/>
                <a:gd name="T13" fmla="*/ 0 h 51"/>
                <a:gd name="T14" fmla="*/ 64 w 64"/>
                <a:gd name="T15" fmla="*/ 51 h 51"/>
              </a:gdLst>
              <a:ahLst/>
              <a:cxnLst>
                <a:cxn ang="T8">
                  <a:pos x="T0" y="T1"/>
                </a:cxn>
                <a:cxn ang="T9">
                  <a:pos x="T2" y="T3"/>
                </a:cxn>
                <a:cxn ang="T10">
                  <a:pos x="T4" y="T5"/>
                </a:cxn>
                <a:cxn ang="T11">
                  <a:pos x="T6" y="T7"/>
                </a:cxn>
              </a:cxnLst>
              <a:rect l="T12" t="T13" r="T14" b="T15"/>
              <a:pathLst>
                <a:path w="64" h="51">
                  <a:moveTo>
                    <a:pt x="64" y="25"/>
                  </a:moveTo>
                  <a:lnTo>
                    <a:pt x="0" y="51"/>
                  </a:lnTo>
                  <a:lnTo>
                    <a:pt x="0" y="0"/>
                  </a:lnTo>
                  <a:lnTo>
                    <a:pt x="64" y="25"/>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582" name="Rectangle 13"/>
            <p:cNvSpPr>
              <a:spLocks noChangeArrowheads="1"/>
            </p:cNvSpPr>
            <p:nvPr/>
          </p:nvSpPr>
          <p:spPr bwMode="auto">
            <a:xfrm>
              <a:off x="4054969" y="3334739"/>
              <a:ext cx="815058" cy="426719"/>
            </a:xfrm>
            <a:prstGeom prst="rect">
              <a:avLst/>
            </a:prstGeom>
            <a:solidFill>
              <a:srgbClr val="FFFFFF"/>
            </a:solidFill>
            <a:ln w="6350">
              <a:solidFill>
                <a:srgbClr val="000000"/>
              </a:solidFill>
              <a:miter lim="800000"/>
              <a:headEnd/>
              <a:tailEnd/>
            </a:ln>
          </p:spPr>
          <p:txBody>
            <a:bodyPr lIns="130046" tIns="65023" rIns="130046" bIns="65023"/>
            <a:lstStyle/>
            <a:p>
              <a:pPr algn="ctr" eaLnBrk="1" hangingPunct="1"/>
              <a:endParaRPr lang="en-US" altLang="en-US" sz="4800"/>
            </a:p>
          </p:txBody>
        </p:sp>
        <p:sp>
          <p:nvSpPr>
            <p:cNvPr id="24583" name="Rectangle 14"/>
            <p:cNvSpPr>
              <a:spLocks noChangeArrowheads="1"/>
            </p:cNvSpPr>
            <p:nvPr/>
          </p:nvSpPr>
          <p:spPr bwMode="auto">
            <a:xfrm>
              <a:off x="4306926" y="3434081"/>
              <a:ext cx="408232" cy="205185"/>
            </a:xfrm>
            <a:prstGeom prst="rect">
              <a:avLst/>
            </a:prstGeom>
            <a:noFill/>
            <a:ln w="6350">
              <a:noFill/>
              <a:miter lim="800000"/>
              <a:headEnd/>
              <a:tailEnd/>
            </a:ln>
          </p:spPr>
          <p:txBody>
            <a:bodyPr wrap="none" lIns="0" tIns="0" rIns="0" bIns="0">
              <a:spAutoFit/>
            </a:bodyPr>
            <a:lstStyle/>
            <a:p>
              <a:pPr algn="ctr" eaLnBrk="1" hangingPunct="1"/>
              <a:r>
                <a:rPr lang="en-US" altLang="en-US" sz="2000">
                  <a:latin typeface="Times New Roman" pitchFamily="18" charset="0"/>
                </a:rPr>
                <a:t>Delay</a:t>
              </a:r>
              <a:endParaRPr lang="en-US" altLang="en-US" sz="4800"/>
            </a:p>
          </p:txBody>
        </p:sp>
        <p:sp>
          <p:nvSpPr>
            <p:cNvPr id="24584" name="Line 15"/>
            <p:cNvSpPr>
              <a:spLocks noChangeShapeType="1"/>
            </p:cNvSpPr>
            <p:nvPr/>
          </p:nvSpPr>
          <p:spPr bwMode="auto">
            <a:xfrm>
              <a:off x="4892606" y="3553743"/>
              <a:ext cx="302542" cy="6774"/>
            </a:xfrm>
            <a:prstGeom prst="line">
              <a:avLst/>
            </a:prstGeom>
            <a:noFill/>
            <a:ln w="6350">
              <a:solidFill>
                <a:srgbClr val="000000"/>
              </a:solidFill>
              <a:round/>
              <a:headEnd/>
              <a:tailEnd/>
            </a:ln>
          </p:spPr>
          <p:txBody>
            <a:bodyPr lIns="130046" tIns="65023" rIns="130046" bIns="65023"/>
            <a:lstStyle/>
            <a:p>
              <a:endParaRPr lang="en-US"/>
            </a:p>
          </p:txBody>
        </p:sp>
        <p:sp>
          <p:nvSpPr>
            <p:cNvPr id="24585" name="Freeform 16"/>
            <p:cNvSpPr>
              <a:spLocks/>
            </p:cNvSpPr>
            <p:nvPr/>
          </p:nvSpPr>
          <p:spPr bwMode="auto">
            <a:xfrm>
              <a:off x="5161280" y="3499556"/>
              <a:ext cx="144498" cy="115147"/>
            </a:xfrm>
            <a:custGeom>
              <a:avLst/>
              <a:gdLst>
                <a:gd name="T0" fmla="*/ 2147483646 w 64"/>
                <a:gd name="T1" fmla="*/ 2147483646 h 51"/>
                <a:gd name="T2" fmla="*/ 0 w 64"/>
                <a:gd name="T3" fmla="*/ 2147483646 h 51"/>
                <a:gd name="T4" fmla="*/ 2147483646 w 64"/>
                <a:gd name="T5" fmla="*/ 0 h 51"/>
                <a:gd name="T6" fmla="*/ 2147483646 w 64"/>
                <a:gd name="T7" fmla="*/ 2147483646 h 51"/>
                <a:gd name="T8" fmla="*/ 0 60000 65536"/>
                <a:gd name="T9" fmla="*/ 0 60000 65536"/>
                <a:gd name="T10" fmla="*/ 0 60000 65536"/>
                <a:gd name="T11" fmla="*/ 0 60000 65536"/>
                <a:gd name="T12" fmla="*/ 0 w 64"/>
                <a:gd name="T13" fmla="*/ 0 h 51"/>
                <a:gd name="T14" fmla="*/ 64 w 64"/>
                <a:gd name="T15" fmla="*/ 51 h 51"/>
              </a:gdLst>
              <a:ahLst/>
              <a:cxnLst>
                <a:cxn ang="T8">
                  <a:pos x="T0" y="T1"/>
                </a:cxn>
                <a:cxn ang="T9">
                  <a:pos x="T2" y="T3"/>
                </a:cxn>
                <a:cxn ang="T10">
                  <a:pos x="T4" y="T5"/>
                </a:cxn>
                <a:cxn ang="T11">
                  <a:pos x="T6" y="T7"/>
                </a:cxn>
              </a:cxnLst>
              <a:rect l="T12" t="T13" r="T14" b="T15"/>
              <a:pathLst>
                <a:path w="64" h="51">
                  <a:moveTo>
                    <a:pt x="64" y="27"/>
                  </a:moveTo>
                  <a:lnTo>
                    <a:pt x="0" y="51"/>
                  </a:lnTo>
                  <a:lnTo>
                    <a:pt x="1" y="0"/>
                  </a:lnTo>
                  <a:lnTo>
                    <a:pt x="64" y="27"/>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586" name="Line 17"/>
            <p:cNvSpPr>
              <a:spLocks noChangeShapeType="1"/>
            </p:cNvSpPr>
            <p:nvPr/>
          </p:nvSpPr>
          <p:spPr bwMode="auto">
            <a:xfrm>
              <a:off x="3741139" y="3553742"/>
              <a:ext cx="2257" cy="453814"/>
            </a:xfrm>
            <a:prstGeom prst="line">
              <a:avLst/>
            </a:prstGeom>
            <a:noFill/>
            <a:ln w="6350">
              <a:solidFill>
                <a:srgbClr val="000000"/>
              </a:solidFill>
              <a:round/>
              <a:headEnd/>
              <a:tailEnd/>
            </a:ln>
          </p:spPr>
          <p:txBody>
            <a:bodyPr lIns="130046" tIns="65023" rIns="130046" bIns="65023"/>
            <a:lstStyle/>
            <a:p>
              <a:endParaRPr lang="en-US"/>
            </a:p>
          </p:txBody>
        </p:sp>
        <p:sp>
          <p:nvSpPr>
            <p:cNvPr id="24587" name="Freeform 18"/>
            <p:cNvSpPr>
              <a:spLocks/>
            </p:cNvSpPr>
            <p:nvPr/>
          </p:nvSpPr>
          <p:spPr bwMode="auto">
            <a:xfrm>
              <a:off x="3682436" y="3969173"/>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588" name="Rectangle 19"/>
            <p:cNvSpPr>
              <a:spLocks noChangeArrowheads="1"/>
            </p:cNvSpPr>
            <p:nvPr/>
          </p:nvSpPr>
          <p:spPr bwMode="auto">
            <a:xfrm>
              <a:off x="6319521" y="3339255"/>
              <a:ext cx="817316" cy="426719"/>
            </a:xfrm>
            <a:prstGeom prst="rect">
              <a:avLst/>
            </a:prstGeom>
            <a:solidFill>
              <a:srgbClr val="FFFFFF"/>
            </a:solidFill>
            <a:ln w="6350">
              <a:solidFill>
                <a:srgbClr val="000000"/>
              </a:solidFill>
              <a:miter lim="800000"/>
              <a:headEnd/>
              <a:tailEnd/>
            </a:ln>
          </p:spPr>
          <p:txBody>
            <a:bodyPr lIns="130046" tIns="65023" rIns="130046" bIns="65023"/>
            <a:lstStyle/>
            <a:p>
              <a:pPr algn="ctr" eaLnBrk="1" hangingPunct="1"/>
              <a:endParaRPr lang="en-US" altLang="en-US" sz="4800"/>
            </a:p>
          </p:txBody>
        </p:sp>
        <p:sp>
          <p:nvSpPr>
            <p:cNvPr id="24589" name="Rectangle 20"/>
            <p:cNvSpPr>
              <a:spLocks noChangeArrowheads="1"/>
            </p:cNvSpPr>
            <p:nvPr/>
          </p:nvSpPr>
          <p:spPr bwMode="auto">
            <a:xfrm>
              <a:off x="6571476" y="3438596"/>
              <a:ext cx="408232" cy="205185"/>
            </a:xfrm>
            <a:prstGeom prst="rect">
              <a:avLst/>
            </a:prstGeom>
            <a:noFill/>
            <a:ln w="6350">
              <a:noFill/>
              <a:miter lim="800000"/>
              <a:headEnd/>
              <a:tailEnd/>
            </a:ln>
          </p:spPr>
          <p:txBody>
            <a:bodyPr wrap="none" lIns="0" tIns="0" rIns="0" bIns="0">
              <a:spAutoFit/>
            </a:bodyPr>
            <a:lstStyle/>
            <a:p>
              <a:pPr algn="ctr" eaLnBrk="1" hangingPunct="1"/>
              <a:r>
                <a:rPr lang="en-US" altLang="en-US" sz="2000">
                  <a:latin typeface="Times New Roman" pitchFamily="18" charset="0"/>
                </a:rPr>
                <a:t>Delay</a:t>
              </a:r>
              <a:endParaRPr lang="en-US" altLang="en-US" sz="4800"/>
            </a:p>
          </p:txBody>
        </p:sp>
        <p:sp>
          <p:nvSpPr>
            <p:cNvPr id="24590" name="Line 21"/>
            <p:cNvSpPr>
              <a:spLocks noChangeShapeType="1"/>
            </p:cNvSpPr>
            <p:nvPr/>
          </p:nvSpPr>
          <p:spPr bwMode="auto">
            <a:xfrm>
              <a:off x="7159415" y="3560517"/>
              <a:ext cx="345439" cy="2257"/>
            </a:xfrm>
            <a:prstGeom prst="line">
              <a:avLst/>
            </a:prstGeom>
            <a:noFill/>
            <a:ln w="6350">
              <a:solidFill>
                <a:srgbClr val="000000"/>
              </a:solidFill>
              <a:round/>
              <a:headEnd/>
              <a:tailEnd/>
            </a:ln>
          </p:spPr>
          <p:txBody>
            <a:bodyPr lIns="130046" tIns="65023" rIns="130046" bIns="65023"/>
            <a:lstStyle/>
            <a:p>
              <a:endParaRPr lang="en-US"/>
            </a:p>
          </p:txBody>
        </p:sp>
        <p:sp>
          <p:nvSpPr>
            <p:cNvPr id="24591" name="Rectangle 22"/>
            <p:cNvSpPr>
              <a:spLocks noChangeArrowheads="1"/>
            </p:cNvSpPr>
            <p:nvPr/>
          </p:nvSpPr>
          <p:spPr bwMode="auto">
            <a:xfrm>
              <a:off x="5468339" y="3355058"/>
              <a:ext cx="221262" cy="347698"/>
            </a:xfrm>
            <a:prstGeom prst="rect">
              <a:avLst/>
            </a:prstGeom>
            <a:noFill/>
            <a:ln w="6350">
              <a:noFill/>
              <a:miter lim="800000"/>
              <a:headEnd/>
              <a:tailEnd/>
            </a:ln>
          </p:spPr>
          <p:txBody>
            <a:bodyPr lIns="130046" tIns="65023" rIns="130046" bIns="65023"/>
            <a:lstStyle/>
            <a:p>
              <a:pPr algn="ctr" eaLnBrk="1" hangingPunct="1"/>
              <a:endParaRPr lang="en-US" altLang="en-US" sz="4800"/>
            </a:p>
          </p:txBody>
        </p:sp>
        <p:sp>
          <p:nvSpPr>
            <p:cNvPr id="24592" name="Rectangle 23"/>
            <p:cNvSpPr>
              <a:spLocks noChangeArrowheads="1"/>
            </p:cNvSpPr>
            <p:nvPr/>
          </p:nvSpPr>
          <p:spPr bwMode="auto">
            <a:xfrm>
              <a:off x="5497330" y="3346026"/>
              <a:ext cx="307777" cy="492443"/>
            </a:xfrm>
            <a:prstGeom prst="rect">
              <a:avLst/>
            </a:prstGeom>
            <a:noFill/>
            <a:ln w="6350">
              <a:noFill/>
              <a:miter lim="800000"/>
              <a:headEnd/>
              <a:tailEnd/>
            </a:ln>
          </p:spPr>
          <p:txBody>
            <a:bodyPr wrap="none" lIns="0" tIns="0" rIns="0" bIns="0">
              <a:spAutoFit/>
            </a:bodyPr>
            <a:lstStyle/>
            <a:p>
              <a:pPr algn="ctr" eaLnBrk="1" hangingPunct="1"/>
              <a:r>
                <a:rPr lang="en-US" altLang="en-US" sz="4800">
                  <a:latin typeface="Times New Roman" pitchFamily="18" charset="0"/>
                </a:rPr>
                <a:t>...</a:t>
              </a:r>
              <a:endParaRPr lang="en-US" altLang="en-US" sz="4800"/>
            </a:p>
          </p:txBody>
        </p:sp>
        <p:sp>
          <p:nvSpPr>
            <p:cNvPr id="24593" name="Line 24"/>
            <p:cNvSpPr>
              <a:spLocks noChangeShapeType="1"/>
            </p:cNvSpPr>
            <p:nvPr/>
          </p:nvSpPr>
          <p:spPr bwMode="auto">
            <a:xfrm>
              <a:off x="5910863" y="3553743"/>
              <a:ext cx="286738" cy="6774"/>
            </a:xfrm>
            <a:prstGeom prst="line">
              <a:avLst/>
            </a:prstGeom>
            <a:noFill/>
            <a:ln w="6350">
              <a:solidFill>
                <a:srgbClr val="000000"/>
              </a:solidFill>
              <a:round/>
              <a:headEnd/>
              <a:tailEnd/>
            </a:ln>
          </p:spPr>
          <p:txBody>
            <a:bodyPr lIns="130046" tIns="65023" rIns="130046" bIns="65023"/>
            <a:lstStyle/>
            <a:p>
              <a:endParaRPr lang="en-US"/>
            </a:p>
          </p:txBody>
        </p:sp>
        <p:sp>
          <p:nvSpPr>
            <p:cNvPr id="24594" name="Freeform 25"/>
            <p:cNvSpPr>
              <a:spLocks/>
            </p:cNvSpPr>
            <p:nvPr/>
          </p:nvSpPr>
          <p:spPr bwMode="auto">
            <a:xfrm>
              <a:off x="6165992" y="3499556"/>
              <a:ext cx="144498" cy="115147"/>
            </a:xfrm>
            <a:custGeom>
              <a:avLst/>
              <a:gdLst>
                <a:gd name="T0" fmla="*/ 2147483646 w 64"/>
                <a:gd name="T1" fmla="*/ 2147483646 h 51"/>
                <a:gd name="T2" fmla="*/ 0 w 64"/>
                <a:gd name="T3" fmla="*/ 2147483646 h 51"/>
                <a:gd name="T4" fmla="*/ 2147483646 w 64"/>
                <a:gd name="T5" fmla="*/ 0 h 51"/>
                <a:gd name="T6" fmla="*/ 2147483646 w 64"/>
                <a:gd name="T7" fmla="*/ 2147483646 h 51"/>
                <a:gd name="T8" fmla="*/ 0 60000 65536"/>
                <a:gd name="T9" fmla="*/ 0 60000 65536"/>
                <a:gd name="T10" fmla="*/ 0 60000 65536"/>
                <a:gd name="T11" fmla="*/ 0 60000 65536"/>
                <a:gd name="T12" fmla="*/ 0 w 64"/>
                <a:gd name="T13" fmla="*/ 0 h 51"/>
                <a:gd name="T14" fmla="*/ 64 w 64"/>
                <a:gd name="T15" fmla="*/ 51 h 51"/>
              </a:gdLst>
              <a:ahLst/>
              <a:cxnLst>
                <a:cxn ang="T8">
                  <a:pos x="T0" y="T1"/>
                </a:cxn>
                <a:cxn ang="T9">
                  <a:pos x="T2" y="T3"/>
                </a:cxn>
                <a:cxn ang="T10">
                  <a:pos x="T4" y="T5"/>
                </a:cxn>
                <a:cxn ang="T11">
                  <a:pos x="T6" y="T7"/>
                </a:cxn>
              </a:cxnLst>
              <a:rect l="T12" t="T13" r="T14" b="T15"/>
              <a:pathLst>
                <a:path w="64" h="51">
                  <a:moveTo>
                    <a:pt x="64" y="27"/>
                  </a:moveTo>
                  <a:lnTo>
                    <a:pt x="0" y="51"/>
                  </a:lnTo>
                  <a:lnTo>
                    <a:pt x="1" y="0"/>
                  </a:lnTo>
                  <a:lnTo>
                    <a:pt x="64" y="27"/>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595" name="Rectangle 26"/>
            <p:cNvSpPr>
              <a:spLocks noChangeArrowheads="1"/>
            </p:cNvSpPr>
            <p:nvPr/>
          </p:nvSpPr>
          <p:spPr bwMode="auto">
            <a:xfrm>
              <a:off x="3596641" y="5023556"/>
              <a:ext cx="4343964" cy="505742"/>
            </a:xfrm>
            <a:prstGeom prst="rect">
              <a:avLst/>
            </a:prstGeom>
            <a:solidFill>
              <a:srgbClr val="FFFFFF"/>
            </a:solidFill>
            <a:ln w="6350">
              <a:solidFill>
                <a:srgbClr val="000000"/>
              </a:solidFill>
              <a:miter lim="800000"/>
              <a:headEnd/>
              <a:tailEnd/>
            </a:ln>
          </p:spPr>
          <p:txBody>
            <a:bodyPr lIns="130046" tIns="65023" rIns="130046" bIns="65023"/>
            <a:lstStyle/>
            <a:p>
              <a:pPr algn="ctr" eaLnBrk="1" hangingPunct="1"/>
              <a:endParaRPr lang="en-US" altLang="en-US" sz="4800"/>
            </a:p>
          </p:txBody>
        </p:sp>
        <p:sp>
          <p:nvSpPr>
            <p:cNvPr id="24596" name="Rectangle 27"/>
            <p:cNvSpPr>
              <a:spLocks noChangeArrowheads="1"/>
            </p:cNvSpPr>
            <p:nvPr/>
          </p:nvSpPr>
          <p:spPr bwMode="auto">
            <a:xfrm>
              <a:off x="5668509" y="5161280"/>
              <a:ext cx="313120" cy="205185"/>
            </a:xfrm>
            <a:prstGeom prst="rect">
              <a:avLst/>
            </a:prstGeom>
            <a:noFill/>
            <a:ln w="6350">
              <a:noFill/>
              <a:miter lim="800000"/>
              <a:headEnd/>
              <a:tailEnd/>
            </a:ln>
          </p:spPr>
          <p:txBody>
            <a:bodyPr wrap="none" lIns="0" tIns="0" rIns="0" bIns="0">
              <a:spAutoFit/>
            </a:bodyPr>
            <a:lstStyle/>
            <a:p>
              <a:pPr algn="ctr" eaLnBrk="1" hangingPunct="1"/>
              <a:r>
                <a:rPr lang="en-US" altLang="en-US" sz="2000">
                  <a:latin typeface="Times New Roman" pitchFamily="18" charset="0"/>
                </a:rPr>
                <a:t>Sum</a:t>
              </a:r>
              <a:endParaRPr lang="en-US" altLang="en-US" sz="4800"/>
            </a:p>
          </p:txBody>
        </p:sp>
        <p:sp>
          <p:nvSpPr>
            <p:cNvPr id="24597" name="Oval 28"/>
            <p:cNvSpPr>
              <a:spLocks noChangeArrowheads="1"/>
            </p:cNvSpPr>
            <p:nvPr/>
          </p:nvSpPr>
          <p:spPr bwMode="auto">
            <a:xfrm>
              <a:off x="3533424" y="4122702"/>
              <a:ext cx="399626" cy="397369"/>
            </a:xfrm>
            <a:prstGeom prst="ellipse">
              <a:avLst/>
            </a:prstGeom>
            <a:solidFill>
              <a:srgbClr val="FFFFFF"/>
            </a:solidFill>
            <a:ln w="6350">
              <a:solidFill>
                <a:srgbClr val="000000"/>
              </a:solidFill>
              <a:round/>
              <a:headEnd/>
              <a:tailEnd/>
            </a:ln>
          </p:spPr>
          <p:txBody>
            <a:bodyPr lIns="130046" tIns="65023" rIns="130046" bIns="65023"/>
            <a:lstStyle/>
            <a:p>
              <a:pPr algn="ctr" eaLnBrk="1" hangingPunct="1"/>
              <a:endParaRPr lang="en-US" altLang="en-US" sz="4800"/>
            </a:p>
          </p:txBody>
        </p:sp>
        <p:sp>
          <p:nvSpPr>
            <p:cNvPr id="24598" name="Line 29"/>
            <p:cNvSpPr>
              <a:spLocks noChangeShapeType="1"/>
            </p:cNvSpPr>
            <p:nvPr/>
          </p:nvSpPr>
          <p:spPr bwMode="auto">
            <a:xfrm>
              <a:off x="3587610" y="4174633"/>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4599" name="Line 30"/>
            <p:cNvSpPr>
              <a:spLocks noChangeShapeType="1"/>
            </p:cNvSpPr>
            <p:nvPr/>
          </p:nvSpPr>
          <p:spPr bwMode="auto">
            <a:xfrm flipV="1">
              <a:off x="3587610" y="4174633"/>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4600" name="Line 31"/>
            <p:cNvSpPr>
              <a:spLocks noChangeShapeType="1"/>
            </p:cNvSpPr>
            <p:nvPr/>
          </p:nvSpPr>
          <p:spPr bwMode="auto">
            <a:xfrm>
              <a:off x="3738880" y="4542650"/>
              <a:ext cx="2258" cy="368018"/>
            </a:xfrm>
            <a:prstGeom prst="line">
              <a:avLst/>
            </a:prstGeom>
            <a:noFill/>
            <a:ln w="6350">
              <a:solidFill>
                <a:srgbClr val="000000"/>
              </a:solidFill>
              <a:round/>
              <a:headEnd/>
              <a:tailEnd/>
            </a:ln>
          </p:spPr>
          <p:txBody>
            <a:bodyPr lIns="130046" tIns="65023" rIns="130046" bIns="65023"/>
            <a:lstStyle/>
            <a:p>
              <a:endParaRPr lang="en-US"/>
            </a:p>
          </p:txBody>
        </p:sp>
        <p:sp>
          <p:nvSpPr>
            <p:cNvPr id="24601" name="Freeform 32"/>
            <p:cNvSpPr>
              <a:spLocks/>
            </p:cNvSpPr>
            <p:nvPr/>
          </p:nvSpPr>
          <p:spPr bwMode="auto">
            <a:xfrm>
              <a:off x="3680178" y="4870027"/>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02" name="Line 33"/>
            <p:cNvSpPr>
              <a:spLocks noChangeShapeType="1"/>
            </p:cNvSpPr>
            <p:nvPr/>
          </p:nvSpPr>
          <p:spPr bwMode="auto">
            <a:xfrm>
              <a:off x="5048391" y="3549227"/>
              <a:ext cx="2258" cy="453814"/>
            </a:xfrm>
            <a:prstGeom prst="line">
              <a:avLst/>
            </a:prstGeom>
            <a:noFill/>
            <a:ln w="6350">
              <a:solidFill>
                <a:srgbClr val="000000"/>
              </a:solidFill>
              <a:round/>
              <a:headEnd/>
              <a:tailEnd/>
            </a:ln>
          </p:spPr>
          <p:txBody>
            <a:bodyPr lIns="130046" tIns="65023" rIns="130046" bIns="65023"/>
            <a:lstStyle/>
            <a:p>
              <a:endParaRPr lang="en-US"/>
            </a:p>
          </p:txBody>
        </p:sp>
        <p:sp>
          <p:nvSpPr>
            <p:cNvPr id="24603" name="Freeform 34"/>
            <p:cNvSpPr>
              <a:spLocks/>
            </p:cNvSpPr>
            <p:nvPr/>
          </p:nvSpPr>
          <p:spPr bwMode="auto">
            <a:xfrm>
              <a:off x="4989689" y="3962401"/>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04" name="Oval 35"/>
            <p:cNvSpPr>
              <a:spLocks noChangeArrowheads="1"/>
            </p:cNvSpPr>
            <p:nvPr/>
          </p:nvSpPr>
          <p:spPr bwMode="auto">
            <a:xfrm>
              <a:off x="4842934" y="4115930"/>
              <a:ext cx="397369" cy="397369"/>
            </a:xfrm>
            <a:prstGeom prst="ellipse">
              <a:avLst/>
            </a:prstGeom>
            <a:solidFill>
              <a:srgbClr val="FFFFFF"/>
            </a:solidFill>
            <a:ln w="6350">
              <a:solidFill>
                <a:srgbClr val="000000"/>
              </a:solidFill>
              <a:round/>
              <a:headEnd/>
              <a:tailEnd/>
            </a:ln>
          </p:spPr>
          <p:txBody>
            <a:bodyPr lIns="130046" tIns="65023" rIns="130046" bIns="65023"/>
            <a:lstStyle/>
            <a:p>
              <a:pPr algn="ctr" eaLnBrk="1" hangingPunct="1"/>
              <a:endParaRPr lang="en-US" altLang="en-US" sz="4800"/>
            </a:p>
          </p:txBody>
        </p:sp>
        <p:sp>
          <p:nvSpPr>
            <p:cNvPr id="24605" name="Line 36"/>
            <p:cNvSpPr>
              <a:spLocks noChangeShapeType="1"/>
            </p:cNvSpPr>
            <p:nvPr/>
          </p:nvSpPr>
          <p:spPr bwMode="auto">
            <a:xfrm>
              <a:off x="4894863" y="4167859"/>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4606" name="Line 37"/>
            <p:cNvSpPr>
              <a:spLocks noChangeShapeType="1"/>
            </p:cNvSpPr>
            <p:nvPr/>
          </p:nvSpPr>
          <p:spPr bwMode="auto">
            <a:xfrm flipV="1">
              <a:off x="4894863" y="4167859"/>
              <a:ext cx="304801" cy="311573"/>
            </a:xfrm>
            <a:prstGeom prst="line">
              <a:avLst/>
            </a:prstGeom>
            <a:noFill/>
            <a:ln w="6350">
              <a:solidFill>
                <a:srgbClr val="000000"/>
              </a:solidFill>
              <a:round/>
              <a:headEnd/>
              <a:tailEnd/>
            </a:ln>
          </p:spPr>
          <p:txBody>
            <a:bodyPr lIns="130046" tIns="65023" rIns="130046" bIns="65023"/>
            <a:lstStyle/>
            <a:p>
              <a:endParaRPr lang="en-US"/>
            </a:p>
          </p:txBody>
        </p:sp>
        <p:sp>
          <p:nvSpPr>
            <p:cNvPr id="24607" name="Line 38"/>
            <p:cNvSpPr>
              <a:spLocks noChangeShapeType="1"/>
            </p:cNvSpPr>
            <p:nvPr/>
          </p:nvSpPr>
          <p:spPr bwMode="auto">
            <a:xfrm>
              <a:off x="5048391" y="4535877"/>
              <a:ext cx="2258" cy="374791"/>
            </a:xfrm>
            <a:prstGeom prst="line">
              <a:avLst/>
            </a:prstGeom>
            <a:noFill/>
            <a:ln w="6350">
              <a:solidFill>
                <a:srgbClr val="000000"/>
              </a:solidFill>
              <a:round/>
              <a:headEnd/>
              <a:tailEnd/>
            </a:ln>
          </p:spPr>
          <p:txBody>
            <a:bodyPr lIns="130046" tIns="65023" rIns="130046" bIns="65023"/>
            <a:lstStyle/>
            <a:p>
              <a:endParaRPr lang="en-US"/>
            </a:p>
          </p:txBody>
        </p:sp>
        <p:sp>
          <p:nvSpPr>
            <p:cNvPr id="24608" name="Freeform 39"/>
            <p:cNvSpPr>
              <a:spLocks/>
            </p:cNvSpPr>
            <p:nvPr/>
          </p:nvSpPr>
          <p:spPr bwMode="auto">
            <a:xfrm>
              <a:off x="4989689" y="4870027"/>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09" name="Line 40"/>
            <p:cNvSpPr>
              <a:spLocks noChangeShapeType="1"/>
            </p:cNvSpPr>
            <p:nvPr/>
          </p:nvSpPr>
          <p:spPr bwMode="auto">
            <a:xfrm>
              <a:off x="7504854" y="3560516"/>
              <a:ext cx="2258" cy="442524"/>
            </a:xfrm>
            <a:prstGeom prst="line">
              <a:avLst/>
            </a:prstGeom>
            <a:noFill/>
            <a:ln w="6350">
              <a:solidFill>
                <a:srgbClr val="000000"/>
              </a:solidFill>
              <a:round/>
              <a:headEnd/>
              <a:tailEnd/>
            </a:ln>
          </p:spPr>
          <p:txBody>
            <a:bodyPr lIns="130046" tIns="65023" rIns="130046" bIns="65023"/>
            <a:lstStyle/>
            <a:p>
              <a:endParaRPr lang="en-US"/>
            </a:p>
          </p:txBody>
        </p:sp>
        <p:sp>
          <p:nvSpPr>
            <p:cNvPr id="24610" name="Freeform 41"/>
            <p:cNvSpPr>
              <a:spLocks/>
            </p:cNvSpPr>
            <p:nvPr/>
          </p:nvSpPr>
          <p:spPr bwMode="auto">
            <a:xfrm>
              <a:off x="7446151" y="3962401"/>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11" name="Oval 42"/>
            <p:cNvSpPr>
              <a:spLocks noChangeArrowheads="1"/>
            </p:cNvSpPr>
            <p:nvPr/>
          </p:nvSpPr>
          <p:spPr bwMode="auto">
            <a:xfrm>
              <a:off x="7299396" y="4115930"/>
              <a:ext cx="397369" cy="397369"/>
            </a:xfrm>
            <a:prstGeom prst="ellipse">
              <a:avLst/>
            </a:prstGeom>
            <a:solidFill>
              <a:srgbClr val="FFFFFF"/>
            </a:solidFill>
            <a:ln w="6350">
              <a:solidFill>
                <a:srgbClr val="000000"/>
              </a:solidFill>
              <a:round/>
              <a:headEnd/>
              <a:tailEnd/>
            </a:ln>
          </p:spPr>
          <p:txBody>
            <a:bodyPr lIns="130046" tIns="65023" rIns="130046" bIns="65023"/>
            <a:lstStyle/>
            <a:p>
              <a:pPr algn="ctr" eaLnBrk="1" hangingPunct="1"/>
              <a:endParaRPr lang="en-US" altLang="en-US" sz="4800"/>
            </a:p>
          </p:txBody>
        </p:sp>
        <p:sp>
          <p:nvSpPr>
            <p:cNvPr id="24612" name="Line 43"/>
            <p:cNvSpPr>
              <a:spLocks noChangeShapeType="1"/>
            </p:cNvSpPr>
            <p:nvPr/>
          </p:nvSpPr>
          <p:spPr bwMode="auto">
            <a:xfrm>
              <a:off x="7351325" y="4167859"/>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4613" name="Line 44"/>
            <p:cNvSpPr>
              <a:spLocks noChangeShapeType="1"/>
            </p:cNvSpPr>
            <p:nvPr/>
          </p:nvSpPr>
          <p:spPr bwMode="auto">
            <a:xfrm flipV="1">
              <a:off x="7351325" y="4167859"/>
              <a:ext cx="304801" cy="311573"/>
            </a:xfrm>
            <a:prstGeom prst="line">
              <a:avLst/>
            </a:prstGeom>
            <a:noFill/>
            <a:ln w="6350">
              <a:solidFill>
                <a:srgbClr val="000000"/>
              </a:solidFill>
              <a:round/>
              <a:headEnd/>
              <a:tailEnd/>
            </a:ln>
          </p:spPr>
          <p:txBody>
            <a:bodyPr lIns="130046" tIns="65023" rIns="130046" bIns="65023"/>
            <a:lstStyle/>
            <a:p>
              <a:endParaRPr lang="en-US"/>
            </a:p>
          </p:txBody>
        </p:sp>
        <p:sp>
          <p:nvSpPr>
            <p:cNvPr id="24614" name="Line 45"/>
            <p:cNvSpPr>
              <a:spLocks noChangeShapeType="1"/>
            </p:cNvSpPr>
            <p:nvPr/>
          </p:nvSpPr>
          <p:spPr bwMode="auto">
            <a:xfrm>
              <a:off x="7504854" y="4535877"/>
              <a:ext cx="2258" cy="374791"/>
            </a:xfrm>
            <a:prstGeom prst="line">
              <a:avLst/>
            </a:prstGeom>
            <a:noFill/>
            <a:ln w="6350">
              <a:solidFill>
                <a:srgbClr val="000000"/>
              </a:solidFill>
              <a:round/>
              <a:headEnd/>
              <a:tailEnd/>
            </a:ln>
          </p:spPr>
          <p:txBody>
            <a:bodyPr lIns="130046" tIns="65023" rIns="130046" bIns="65023"/>
            <a:lstStyle/>
            <a:p>
              <a:endParaRPr lang="en-US"/>
            </a:p>
          </p:txBody>
        </p:sp>
        <p:sp>
          <p:nvSpPr>
            <p:cNvPr id="24615" name="Freeform 46"/>
            <p:cNvSpPr>
              <a:spLocks/>
            </p:cNvSpPr>
            <p:nvPr/>
          </p:nvSpPr>
          <p:spPr bwMode="auto">
            <a:xfrm>
              <a:off x="7446151" y="4870027"/>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16" name="Line 47"/>
            <p:cNvSpPr>
              <a:spLocks noChangeShapeType="1"/>
            </p:cNvSpPr>
            <p:nvPr/>
          </p:nvSpPr>
          <p:spPr bwMode="auto">
            <a:xfrm>
              <a:off x="3820160" y="7005886"/>
              <a:ext cx="571218" cy="2257"/>
            </a:xfrm>
            <a:prstGeom prst="line">
              <a:avLst/>
            </a:prstGeom>
            <a:noFill/>
            <a:ln w="6350">
              <a:solidFill>
                <a:srgbClr val="000000"/>
              </a:solidFill>
              <a:round/>
              <a:headEnd/>
              <a:tailEnd/>
            </a:ln>
          </p:spPr>
          <p:txBody>
            <a:bodyPr lIns="130046" tIns="65023" rIns="130046" bIns="65023"/>
            <a:lstStyle/>
            <a:p>
              <a:endParaRPr lang="en-US"/>
            </a:p>
          </p:txBody>
        </p:sp>
        <p:sp>
          <p:nvSpPr>
            <p:cNvPr id="24617" name="Rectangle 48"/>
            <p:cNvSpPr>
              <a:spLocks noChangeArrowheads="1"/>
            </p:cNvSpPr>
            <p:nvPr/>
          </p:nvSpPr>
          <p:spPr bwMode="auto">
            <a:xfrm>
              <a:off x="4400410" y="6784624"/>
              <a:ext cx="817316" cy="426719"/>
            </a:xfrm>
            <a:prstGeom prst="rect">
              <a:avLst/>
            </a:prstGeom>
            <a:solidFill>
              <a:srgbClr val="FFFFFF"/>
            </a:solidFill>
            <a:ln w="6350">
              <a:solidFill>
                <a:srgbClr val="000000"/>
              </a:solidFill>
              <a:miter lim="800000"/>
              <a:headEnd/>
              <a:tailEnd/>
            </a:ln>
          </p:spPr>
          <p:txBody>
            <a:bodyPr lIns="130046" tIns="65023" rIns="130046" bIns="65023"/>
            <a:lstStyle/>
            <a:p>
              <a:pPr algn="ctr" eaLnBrk="1" hangingPunct="1"/>
              <a:endParaRPr lang="en-US" altLang="en-US" sz="4800"/>
            </a:p>
          </p:txBody>
        </p:sp>
        <p:sp>
          <p:nvSpPr>
            <p:cNvPr id="24618" name="Rectangle 49"/>
            <p:cNvSpPr>
              <a:spLocks noChangeArrowheads="1"/>
            </p:cNvSpPr>
            <p:nvPr/>
          </p:nvSpPr>
          <p:spPr bwMode="auto">
            <a:xfrm>
              <a:off x="4652365" y="6883965"/>
              <a:ext cx="408232" cy="205185"/>
            </a:xfrm>
            <a:prstGeom prst="rect">
              <a:avLst/>
            </a:prstGeom>
            <a:noFill/>
            <a:ln w="6350">
              <a:noFill/>
              <a:miter lim="800000"/>
              <a:headEnd/>
              <a:tailEnd/>
            </a:ln>
          </p:spPr>
          <p:txBody>
            <a:bodyPr wrap="none" lIns="0" tIns="0" rIns="0" bIns="0">
              <a:spAutoFit/>
            </a:bodyPr>
            <a:lstStyle/>
            <a:p>
              <a:pPr algn="ctr" eaLnBrk="1" hangingPunct="1"/>
              <a:r>
                <a:rPr lang="en-US" altLang="en-US" sz="2000">
                  <a:latin typeface="Times New Roman" pitchFamily="18" charset="0"/>
                </a:rPr>
                <a:t>Delay</a:t>
              </a:r>
              <a:endParaRPr lang="en-US" altLang="en-US" sz="4800"/>
            </a:p>
          </p:txBody>
        </p:sp>
        <p:sp>
          <p:nvSpPr>
            <p:cNvPr id="24619" name="Line 50"/>
            <p:cNvSpPr>
              <a:spLocks noChangeShapeType="1"/>
            </p:cNvSpPr>
            <p:nvPr/>
          </p:nvSpPr>
          <p:spPr bwMode="auto">
            <a:xfrm>
              <a:off x="5341902" y="7005886"/>
              <a:ext cx="388338" cy="2257"/>
            </a:xfrm>
            <a:prstGeom prst="line">
              <a:avLst/>
            </a:prstGeom>
            <a:noFill/>
            <a:ln w="6350">
              <a:solidFill>
                <a:srgbClr val="000000"/>
              </a:solidFill>
              <a:round/>
              <a:headEnd/>
              <a:tailEnd/>
            </a:ln>
          </p:spPr>
          <p:txBody>
            <a:bodyPr lIns="130046" tIns="65023" rIns="130046" bIns="65023"/>
            <a:lstStyle/>
            <a:p>
              <a:endParaRPr lang="en-US"/>
            </a:p>
          </p:txBody>
        </p:sp>
        <p:sp>
          <p:nvSpPr>
            <p:cNvPr id="24620" name="Freeform 51"/>
            <p:cNvSpPr>
              <a:spLocks/>
            </p:cNvSpPr>
            <p:nvPr/>
          </p:nvSpPr>
          <p:spPr bwMode="auto">
            <a:xfrm>
              <a:off x="5238044" y="6947183"/>
              <a:ext cx="144498" cy="115146"/>
            </a:xfrm>
            <a:custGeom>
              <a:avLst/>
              <a:gdLst>
                <a:gd name="T0" fmla="*/ 0 w 64"/>
                <a:gd name="T1" fmla="*/ 2147483646 h 51"/>
                <a:gd name="T2" fmla="*/ 2147483646 w 64"/>
                <a:gd name="T3" fmla="*/ 0 h 51"/>
                <a:gd name="T4" fmla="*/ 2147483646 w 64"/>
                <a:gd name="T5" fmla="*/ 2147483646 h 51"/>
                <a:gd name="T6" fmla="*/ 0 w 64"/>
                <a:gd name="T7" fmla="*/ 2147483646 h 51"/>
                <a:gd name="T8" fmla="*/ 0 60000 65536"/>
                <a:gd name="T9" fmla="*/ 0 60000 65536"/>
                <a:gd name="T10" fmla="*/ 0 60000 65536"/>
                <a:gd name="T11" fmla="*/ 0 60000 65536"/>
                <a:gd name="T12" fmla="*/ 0 w 64"/>
                <a:gd name="T13" fmla="*/ 0 h 51"/>
                <a:gd name="T14" fmla="*/ 64 w 64"/>
                <a:gd name="T15" fmla="*/ 51 h 51"/>
              </a:gdLst>
              <a:ahLst/>
              <a:cxnLst>
                <a:cxn ang="T8">
                  <a:pos x="T0" y="T1"/>
                </a:cxn>
                <a:cxn ang="T9">
                  <a:pos x="T2" y="T3"/>
                </a:cxn>
                <a:cxn ang="T10">
                  <a:pos x="T4" y="T5"/>
                </a:cxn>
                <a:cxn ang="T11">
                  <a:pos x="T6" y="T7"/>
                </a:cxn>
              </a:cxnLst>
              <a:rect l="T12" t="T13" r="T14" b="T15"/>
              <a:pathLst>
                <a:path w="64" h="51">
                  <a:moveTo>
                    <a:pt x="0" y="26"/>
                  </a:moveTo>
                  <a:lnTo>
                    <a:pt x="64" y="0"/>
                  </a:lnTo>
                  <a:lnTo>
                    <a:pt x="64" y="51"/>
                  </a:lnTo>
                  <a:lnTo>
                    <a:pt x="0" y="26"/>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21" name="Rectangle 52"/>
            <p:cNvSpPr>
              <a:spLocks noChangeArrowheads="1"/>
            </p:cNvSpPr>
            <p:nvPr/>
          </p:nvSpPr>
          <p:spPr bwMode="auto">
            <a:xfrm>
              <a:off x="7075876" y="6789139"/>
              <a:ext cx="815058" cy="426719"/>
            </a:xfrm>
            <a:prstGeom prst="rect">
              <a:avLst/>
            </a:prstGeom>
            <a:solidFill>
              <a:srgbClr val="FFFFFF"/>
            </a:solidFill>
            <a:ln w="6350">
              <a:solidFill>
                <a:srgbClr val="000000"/>
              </a:solidFill>
              <a:miter lim="800000"/>
              <a:headEnd/>
              <a:tailEnd/>
            </a:ln>
          </p:spPr>
          <p:txBody>
            <a:bodyPr lIns="130046" tIns="65023" rIns="130046" bIns="65023"/>
            <a:lstStyle/>
            <a:p>
              <a:pPr algn="ctr" eaLnBrk="1" hangingPunct="1"/>
              <a:endParaRPr lang="en-US" altLang="en-US" sz="4800"/>
            </a:p>
          </p:txBody>
        </p:sp>
        <p:sp>
          <p:nvSpPr>
            <p:cNvPr id="24622" name="Rectangle 53"/>
            <p:cNvSpPr>
              <a:spLocks noChangeArrowheads="1"/>
            </p:cNvSpPr>
            <p:nvPr/>
          </p:nvSpPr>
          <p:spPr bwMode="auto">
            <a:xfrm>
              <a:off x="7327833" y="6888481"/>
              <a:ext cx="408232" cy="205185"/>
            </a:xfrm>
            <a:prstGeom prst="rect">
              <a:avLst/>
            </a:prstGeom>
            <a:noFill/>
            <a:ln w="6350">
              <a:noFill/>
              <a:miter lim="800000"/>
              <a:headEnd/>
              <a:tailEnd/>
            </a:ln>
          </p:spPr>
          <p:txBody>
            <a:bodyPr wrap="none" lIns="0" tIns="0" rIns="0" bIns="0">
              <a:spAutoFit/>
            </a:bodyPr>
            <a:lstStyle/>
            <a:p>
              <a:pPr algn="ctr" eaLnBrk="1" hangingPunct="1"/>
              <a:r>
                <a:rPr lang="en-US" altLang="en-US" sz="2000">
                  <a:latin typeface="Times New Roman" pitchFamily="18" charset="0"/>
                </a:rPr>
                <a:t>Delay</a:t>
              </a:r>
              <a:endParaRPr lang="en-US" altLang="en-US" sz="4800"/>
            </a:p>
          </p:txBody>
        </p:sp>
        <p:sp>
          <p:nvSpPr>
            <p:cNvPr id="24623" name="Line 54"/>
            <p:cNvSpPr>
              <a:spLocks noChangeShapeType="1"/>
            </p:cNvSpPr>
            <p:nvPr/>
          </p:nvSpPr>
          <p:spPr bwMode="auto">
            <a:xfrm>
              <a:off x="8017369" y="7010401"/>
              <a:ext cx="241582" cy="2257"/>
            </a:xfrm>
            <a:prstGeom prst="line">
              <a:avLst/>
            </a:prstGeom>
            <a:noFill/>
            <a:ln w="6350">
              <a:solidFill>
                <a:srgbClr val="000000"/>
              </a:solidFill>
              <a:round/>
              <a:headEnd/>
              <a:tailEnd/>
            </a:ln>
          </p:spPr>
          <p:txBody>
            <a:bodyPr lIns="130046" tIns="65023" rIns="130046" bIns="65023"/>
            <a:lstStyle/>
            <a:p>
              <a:endParaRPr lang="en-US"/>
            </a:p>
          </p:txBody>
        </p:sp>
        <p:sp>
          <p:nvSpPr>
            <p:cNvPr id="24624" name="Freeform 55"/>
            <p:cNvSpPr>
              <a:spLocks/>
            </p:cNvSpPr>
            <p:nvPr/>
          </p:nvSpPr>
          <p:spPr bwMode="auto">
            <a:xfrm>
              <a:off x="7913512" y="6951698"/>
              <a:ext cx="142239" cy="115146"/>
            </a:xfrm>
            <a:custGeom>
              <a:avLst/>
              <a:gdLst>
                <a:gd name="T0" fmla="*/ 0 w 63"/>
                <a:gd name="T1" fmla="*/ 2147483646 h 51"/>
                <a:gd name="T2" fmla="*/ 2147483646 w 63"/>
                <a:gd name="T3" fmla="*/ 0 h 51"/>
                <a:gd name="T4" fmla="*/ 2147483646 w 63"/>
                <a:gd name="T5" fmla="*/ 2147483646 h 51"/>
                <a:gd name="T6" fmla="*/ 0 w 63"/>
                <a:gd name="T7" fmla="*/ 2147483646 h 51"/>
                <a:gd name="T8" fmla="*/ 0 60000 65536"/>
                <a:gd name="T9" fmla="*/ 0 60000 65536"/>
                <a:gd name="T10" fmla="*/ 0 60000 65536"/>
                <a:gd name="T11" fmla="*/ 0 60000 65536"/>
                <a:gd name="T12" fmla="*/ 0 w 63"/>
                <a:gd name="T13" fmla="*/ 0 h 51"/>
                <a:gd name="T14" fmla="*/ 63 w 63"/>
                <a:gd name="T15" fmla="*/ 51 h 51"/>
              </a:gdLst>
              <a:ahLst/>
              <a:cxnLst>
                <a:cxn ang="T8">
                  <a:pos x="T0" y="T1"/>
                </a:cxn>
                <a:cxn ang="T9">
                  <a:pos x="T2" y="T3"/>
                </a:cxn>
                <a:cxn ang="T10">
                  <a:pos x="T4" y="T5"/>
                </a:cxn>
                <a:cxn ang="T11">
                  <a:pos x="T6" y="T7"/>
                </a:cxn>
              </a:cxnLst>
              <a:rect l="T12" t="T13" r="T14" b="T15"/>
              <a:pathLst>
                <a:path w="63" h="51">
                  <a:moveTo>
                    <a:pt x="0" y="26"/>
                  </a:moveTo>
                  <a:lnTo>
                    <a:pt x="63" y="0"/>
                  </a:lnTo>
                  <a:lnTo>
                    <a:pt x="63" y="51"/>
                  </a:lnTo>
                  <a:lnTo>
                    <a:pt x="0" y="26"/>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25" name="Rectangle 56"/>
            <p:cNvSpPr>
              <a:spLocks noChangeArrowheads="1"/>
            </p:cNvSpPr>
            <p:nvPr/>
          </p:nvSpPr>
          <p:spPr bwMode="auto">
            <a:xfrm>
              <a:off x="5872482" y="6804943"/>
              <a:ext cx="221262" cy="347698"/>
            </a:xfrm>
            <a:prstGeom prst="rect">
              <a:avLst/>
            </a:prstGeom>
            <a:noFill/>
            <a:ln w="6350">
              <a:noFill/>
              <a:miter lim="800000"/>
              <a:headEnd/>
              <a:tailEnd/>
            </a:ln>
          </p:spPr>
          <p:txBody>
            <a:bodyPr lIns="130046" tIns="65023" rIns="130046" bIns="65023"/>
            <a:lstStyle/>
            <a:p>
              <a:pPr algn="ctr" eaLnBrk="1" hangingPunct="1"/>
              <a:endParaRPr lang="en-US" altLang="en-US" sz="4800"/>
            </a:p>
          </p:txBody>
        </p:sp>
        <p:sp>
          <p:nvSpPr>
            <p:cNvPr id="24626" name="Rectangle 57"/>
            <p:cNvSpPr>
              <a:spLocks noChangeArrowheads="1"/>
            </p:cNvSpPr>
            <p:nvPr/>
          </p:nvSpPr>
          <p:spPr bwMode="auto">
            <a:xfrm>
              <a:off x="5901473" y="6795911"/>
              <a:ext cx="307777" cy="492443"/>
            </a:xfrm>
            <a:prstGeom prst="rect">
              <a:avLst/>
            </a:prstGeom>
            <a:noFill/>
            <a:ln w="6350">
              <a:noFill/>
              <a:miter lim="800000"/>
              <a:headEnd/>
              <a:tailEnd/>
            </a:ln>
          </p:spPr>
          <p:txBody>
            <a:bodyPr wrap="none" lIns="0" tIns="0" rIns="0" bIns="0">
              <a:spAutoFit/>
            </a:bodyPr>
            <a:lstStyle/>
            <a:p>
              <a:pPr algn="ctr" eaLnBrk="1" hangingPunct="1"/>
              <a:r>
                <a:rPr lang="en-US" altLang="en-US" sz="4800">
                  <a:latin typeface="Times New Roman" pitchFamily="18" charset="0"/>
                </a:rPr>
                <a:t>...</a:t>
              </a:r>
              <a:endParaRPr lang="en-US" altLang="en-US" sz="4800"/>
            </a:p>
          </p:txBody>
        </p:sp>
        <p:sp>
          <p:nvSpPr>
            <p:cNvPr id="24627" name="Line 58"/>
            <p:cNvSpPr>
              <a:spLocks noChangeShapeType="1"/>
            </p:cNvSpPr>
            <p:nvPr/>
          </p:nvSpPr>
          <p:spPr bwMode="auto">
            <a:xfrm>
              <a:off x="6380480" y="7010401"/>
              <a:ext cx="686364" cy="2257"/>
            </a:xfrm>
            <a:prstGeom prst="line">
              <a:avLst/>
            </a:prstGeom>
            <a:noFill/>
            <a:ln w="6350">
              <a:solidFill>
                <a:srgbClr val="000000"/>
              </a:solidFill>
              <a:round/>
              <a:headEnd/>
              <a:tailEnd/>
            </a:ln>
          </p:spPr>
          <p:txBody>
            <a:bodyPr lIns="130046" tIns="65023" rIns="130046" bIns="65023"/>
            <a:lstStyle/>
            <a:p>
              <a:endParaRPr lang="en-US"/>
            </a:p>
          </p:txBody>
        </p:sp>
        <p:sp>
          <p:nvSpPr>
            <p:cNvPr id="24628" name="Freeform 59"/>
            <p:cNvSpPr>
              <a:spLocks/>
            </p:cNvSpPr>
            <p:nvPr/>
          </p:nvSpPr>
          <p:spPr bwMode="auto">
            <a:xfrm>
              <a:off x="6276623" y="6951698"/>
              <a:ext cx="142241" cy="115146"/>
            </a:xfrm>
            <a:custGeom>
              <a:avLst/>
              <a:gdLst>
                <a:gd name="T0" fmla="*/ 0 w 63"/>
                <a:gd name="T1" fmla="*/ 2147483646 h 51"/>
                <a:gd name="T2" fmla="*/ 2147483646 w 63"/>
                <a:gd name="T3" fmla="*/ 0 h 51"/>
                <a:gd name="T4" fmla="*/ 2147483646 w 63"/>
                <a:gd name="T5" fmla="*/ 2147483646 h 51"/>
                <a:gd name="T6" fmla="*/ 0 w 63"/>
                <a:gd name="T7" fmla="*/ 2147483646 h 51"/>
                <a:gd name="T8" fmla="*/ 0 60000 65536"/>
                <a:gd name="T9" fmla="*/ 0 60000 65536"/>
                <a:gd name="T10" fmla="*/ 0 60000 65536"/>
                <a:gd name="T11" fmla="*/ 0 60000 65536"/>
                <a:gd name="T12" fmla="*/ 0 w 63"/>
                <a:gd name="T13" fmla="*/ 0 h 51"/>
                <a:gd name="T14" fmla="*/ 63 w 63"/>
                <a:gd name="T15" fmla="*/ 51 h 51"/>
              </a:gdLst>
              <a:ahLst/>
              <a:cxnLst>
                <a:cxn ang="T8">
                  <a:pos x="T0" y="T1"/>
                </a:cxn>
                <a:cxn ang="T9">
                  <a:pos x="T2" y="T3"/>
                </a:cxn>
                <a:cxn ang="T10">
                  <a:pos x="T4" y="T5"/>
                </a:cxn>
                <a:cxn ang="T11">
                  <a:pos x="T6" y="T7"/>
                </a:cxn>
              </a:cxnLst>
              <a:rect l="T12" t="T13" r="T14" b="T15"/>
              <a:pathLst>
                <a:path w="63" h="51">
                  <a:moveTo>
                    <a:pt x="0" y="26"/>
                  </a:moveTo>
                  <a:lnTo>
                    <a:pt x="63" y="0"/>
                  </a:lnTo>
                  <a:lnTo>
                    <a:pt x="63" y="51"/>
                  </a:lnTo>
                  <a:lnTo>
                    <a:pt x="0" y="26"/>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29" name="Line 60"/>
            <p:cNvSpPr>
              <a:spLocks noChangeShapeType="1"/>
            </p:cNvSpPr>
            <p:nvPr/>
          </p:nvSpPr>
          <p:spPr bwMode="auto">
            <a:xfrm>
              <a:off x="3820160" y="5655734"/>
              <a:ext cx="2258" cy="442524"/>
            </a:xfrm>
            <a:prstGeom prst="line">
              <a:avLst/>
            </a:prstGeom>
            <a:noFill/>
            <a:ln w="6350">
              <a:solidFill>
                <a:srgbClr val="000000"/>
              </a:solidFill>
              <a:round/>
              <a:headEnd/>
              <a:tailEnd/>
            </a:ln>
          </p:spPr>
          <p:txBody>
            <a:bodyPr lIns="130046" tIns="65023" rIns="130046" bIns="65023"/>
            <a:lstStyle/>
            <a:p>
              <a:endParaRPr lang="en-US"/>
            </a:p>
          </p:txBody>
        </p:sp>
        <p:sp>
          <p:nvSpPr>
            <p:cNvPr id="24630" name="Freeform 61"/>
            <p:cNvSpPr>
              <a:spLocks/>
            </p:cNvSpPr>
            <p:nvPr/>
          </p:nvSpPr>
          <p:spPr bwMode="auto">
            <a:xfrm>
              <a:off x="3761458" y="5551876"/>
              <a:ext cx="117404" cy="142239"/>
            </a:xfrm>
            <a:custGeom>
              <a:avLst/>
              <a:gdLst>
                <a:gd name="T0" fmla="*/ 2147483646 w 52"/>
                <a:gd name="T1" fmla="*/ 0 h 63"/>
                <a:gd name="T2" fmla="*/ 2147483646 w 52"/>
                <a:gd name="T3" fmla="*/ 2147483646 h 63"/>
                <a:gd name="T4" fmla="*/ 0 w 52"/>
                <a:gd name="T5" fmla="*/ 2147483646 h 63"/>
                <a:gd name="T6" fmla="*/ 2147483646 w 52"/>
                <a:gd name="T7" fmla="*/ 0 h 63"/>
                <a:gd name="T8" fmla="*/ 0 60000 65536"/>
                <a:gd name="T9" fmla="*/ 0 60000 65536"/>
                <a:gd name="T10" fmla="*/ 0 60000 65536"/>
                <a:gd name="T11" fmla="*/ 0 60000 65536"/>
                <a:gd name="T12" fmla="*/ 0 w 52"/>
                <a:gd name="T13" fmla="*/ 0 h 63"/>
                <a:gd name="T14" fmla="*/ 52 w 52"/>
                <a:gd name="T15" fmla="*/ 63 h 63"/>
              </a:gdLst>
              <a:ahLst/>
              <a:cxnLst>
                <a:cxn ang="T8">
                  <a:pos x="T0" y="T1"/>
                </a:cxn>
                <a:cxn ang="T9">
                  <a:pos x="T2" y="T3"/>
                </a:cxn>
                <a:cxn ang="T10">
                  <a:pos x="T4" y="T5"/>
                </a:cxn>
                <a:cxn ang="T11">
                  <a:pos x="T6" y="T7"/>
                </a:cxn>
              </a:cxnLst>
              <a:rect l="T12" t="T13" r="T14" b="T15"/>
              <a:pathLst>
                <a:path w="52" h="63">
                  <a:moveTo>
                    <a:pt x="26" y="0"/>
                  </a:moveTo>
                  <a:lnTo>
                    <a:pt x="52" y="63"/>
                  </a:lnTo>
                  <a:lnTo>
                    <a:pt x="0" y="63"/>
                  </a:lnTo>
                  <a:lnTo>
                    <a:pt x="26" y="0"/>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31" name="Oval 62"/>
            <p:cNvSpPr>
              <a:spLocks noChangeArrowheads="1"/>
            </p:cNvSpPr>
            <p:nvPr/>
          </p:nvSpPr>
          <p:spPr bwMode="auto">
            <a:xfrm>
              <a:off x="3614703" y="6107290"/>
              <a:ext cx="397369" cy="395110"/>
            </a:xfrm>
            <a:prstGeom prst="ellipse">
              <a:avLst/>
            </a:prstGeom>
            <a:solidFill>
              <a:srgbClr val="FFFFFF"/>
            </a:solidFill>
            <a:ln w="6350">
              <a:solidFill>
                <a:srgbClr val="000000"/>
              </a:solidFill>
              <a:round/>
              <a:headEnd/>
              <a:tailEnd/>
            </a:ln>
          </p:spPr>
          <p:txBody>
            <a:bodyPr lIns="130046" tIns="65023" rIns="130046" bIns="65023"/>
            <a:lstStyle/>
            <a:p>
              <a:pPr algn="ctr" eaLnBrk="1" hangingPunct="1"/>
              <a:endParaRPr lang="en-US" altLang="en-US" sz="4800"/>
            </a:p>
          </p:txBody>
        </p:sp>
        <p:sp>
          <p:nvSpPr>
            <p:cNvPr id="24632" name="Line 63"/>
            <p:cNvSpPr>
              <a:spLocks noChangeShapeType="1"/>
            </p:cNvSpPr>
            <p:nvPr/>
          </p:nvSpPr>
          <p:spPr bwMode="auto">
            <a:xfrm>
              <a:off x="3668890" y="6159219"/>
              <a:ext cx="300284" cy="311573"/>
            </a:xfrm>
            <a:prstGeom prst="line">
              <a:avLst/>
            </a:prstGeom>
            <a:noFill/>
            <a:ln w="6350">
              <a:solidFill>
                <a:srgbClr val="000000"/>
              </a:solidFill>
              <a:round/>
              <a:headEnd/>
              <a:tailEnd/>
            </a:ln>
          </p:spPr>
          <p:txBody>
            <a:bodyPr lIns="130046" tIns="65023" rIns="130046" bIns="65023"/>
            <a:lstStyle/>
            <a:p>
              <a:endParaRPr lang="en-US"/>
            </a:p>
          </p:txBody>
        </p:sp>
        <p:sp>
          <p:nvSpPr>
            <p:cNvPr id="24633" name="Line 64"/>
            <p:cNvSpPr>
              <a:spLocks noChangeShapeType="1"/>
            </p:cNvSpPr>
            <p:nvPr/>
          </p:nvSpPr>
          <p:spPr bwMode="auto">
            <a:xfrm flipV="1">
              <a:off x="3668890" y="6159219"/>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4634" name="Line 65"/>
            <p:cNvSpPr>
              <a:spLocks noChangeShapeType="1"/>
            </p:cNvSpPr>
            <p:nvPr/>
          </p:nvSpPr>
          <p:spPr bwMode="auto">
            <a:xfrm>
              <a:off x="3820160" y="6631095"/>
              <a:ext cx="2258" cy="374791"/>
            </a:xfrm>
            <a:prstGeom prst="line">
              <a:avLst/>
            </a:prstGeom>
            <a:noFill/>
            <a:ln w="6350">
              <a:solidFill>
                <a:srgbClr val="000000"/>
              </a:solidFill>
              <a:round/>
              <a:headEnd/>
              <a:tailEnd/>
            </a:ln>
          </p:spPr>
          <p:txBody>
            <a:bodyPr lIns="130046" tIns="65023" rIns="130046" bIns="65023"/>
            <a:lstStyle/>
            <a:p>
              <a:endParaRPr lang="en-US"/>
            </a:p>
          </p:txBody>
        </p:sp>
        <p:sp>
          <p:nvSpPr>
            <p:cNvPr id="24635" name="Freeform 66"/>
            <p:cNvSpPr>
              <a:spLocks/>
            </p:cNvSpPr>
            <p:nvPr/>
          </p:nvSpPr>
          <p:spPr bwMode="auto">
            <a:xfrm>
              <a:off x="3761458" y="6527236"/>
              <a:ext cx="117404" cy="142239"/>
            </a:xfrm>
            <a:custGeom>
              <a:avLst/>
              <a:gdLst>
                <a:gd name="T0" fmla="*/ 2147483646 w 52"/>
                <a:gd name="T1" fmla="*/ 0 h 63"/>
                <a:gd name="T2" fmla="*/ 2147483646 w 52"/>
                <a:gd name="T3" fmla="*/ 2147483646 h 63"/>
                <a:gd name="T4" fmla="*/ 0 w 52"/>
                <a:gd name="T5" fmla="*/ 2147483646 h 63"/>
                <a:gd name="T6" fmla="*/ 2147483646 w 52"/>
                <a:gd name="T7" fmla="*/ 0 h 63"/>
                <a:gd name="T8" fmla="*/ 0 60000 65536"/>
                <a:gd name="T9" fmla="*/ 0 60000 65536"/>
                <a:gd name="T10" fmla="*/ 0 60000 65536"/>
                <a:gd name="T11" fmla="*/ 0 60000 65536"/>
                <a:gd name="T12" fmla="*/ 0 w 52"/>
                <a:gd name="T13" fmla="*/ 0 h 63"/>
                <a:gd name="T14" fmla="*/ 52 w 52"/>
                <a:gd name="T15" fmla="*/ 63 h 63"/>
              </a:gdLst>
              <a:ahLst/>
              <a:cxnLst>
                <a:cxn ang="T8">
                  <a:pos x="T0" y="T1"/>
                </a:cxn>
                <a:cxn ang="T9">
                  <a:pos x="T2" y="T3"/>
                </a:cxn>
                <a:cxn ang="T10">
                  <a:pos x="T4" y="T5"/>
                </a:cxn>
                <a:cxn ang="T11">
                  <a:pos x="T6" y="T7"/>
                </a:cxn>
              </a:cxnLst>
              <a:rect l="T12" t="T13" r="T14" b="T15"/>
              <a:pathLst>
                <a:path w="52" h="63">
                  <a:moveTo>
                    <a:pt x="26" y="0"/>
                  </a:moveTo>
                  <a:lnTo>
                    <a:pt x="52" y="63"/>
                  </a:lnTo>
                  <a:lnTo>
                    <a:pt x="0" y="63"/>
                  </a:lnTo>
                  <a:lnTo>
                    <a:pt x="26" y="0"/>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36" name="Line 67"/>
            <p:cNvSpPr>
              <a:spLocks noChangeShapeType="1"/>
            </p:cNvSpPr>
            <p:nvPr/>
          </p:nvSpPr>
          <p:spPr bwMode="auto">
            <a:xfrm>
              <a:off x="7963183" y="5323840"/>
              <a:ext cx="587022" cy="2258"/>
            </a:xfrm>
            <a:prstGeom prst="line">
              <a:avLst/>
            </a:prstGeom>
            <a:noFill/>
            <a:ln w="6350">
              <a:solidFill>
                <a:srgbClr val="000000"/>
              </a:solidFill>
              <a:round/>
              <a:headEnd/>
              <a:tailEnd/>
            </a:ln>
          </p:spPr>
          <p:txBody>
            <a:bodyPr lIns="130046" tIns="65023" rIns="130046" bIns="65023"/>
            <a:lstStyle/>
            <a:p>
              <a:endParaRPr lang="en-US"/>
            </a:p>
          </p:txBody>
        </p:sp>
        <p:sp>
          <p:nvSpPr>
            <p:cNvPr id="24637" name="Freeform 68"/>
            <p:cNvSpPr>
              <a:spLocks/>
            </p:cNvSpPr>
            <p:nvPr/>
          </p:nvSpPr>
          <p:spPr bwMode="auto">
            <a:xfrm>
              <a:off x="8511823" y="5267396"/>
              <a:ext cx="142241" cy="115146"/>
            </a:xfrm>
            <a:custGeom>
              <a:avLst/>
              <a:gdLst>
                <a:gd name="T0" fmla="*/ 2147483646 w 63"/>
                <a:gd name="T1" fmla="*/ 2147483646 h 51"/>
                <a:gd name="T2" fmla="*/ 0 w 63"/>
                <a:gd name="T3" fmla="*/ 2147483646 h 51"/>
                <a:gd name="T4" fmla="*/ 0 w 63"/>
                <a:gd name="T5" fmla="*/ 0 h 51"/>
                <a:gd name="T6" fmla="*/ 2147483646 w 63"/>
                <a:gd name="T7" fmla="*/ 2147483646 h 51"/>
                <a:gd name="T8" fmla="*/ 0 60000 65536"/>
                <a:gd name="T9" fmla="*/ 0 60000 65536"/>
                <a:gd name="T10" fmla="*/ 0 60000 65536"/>
                <a:gd name="T11" fmla="*/ 0 60000 65536"/>
                <a:gd name="T12" fmla="*/ 0 w 63"/>
                <a:gd name="T13" fmla="*/ 0 h 51"/>
                <a:gd name="T14" fmla="*/ 63 w 63"/>
                <a:gd name="T15" fmla="*/ 51 h 51"/>
              </a:gdLst>
              <a:ahLst/>
              <a:cxnLst>
                <a:cxn ang="T8">
                  <a:pos x="T0" y="T1"/>
                </a:cxn>
                <a:cxn ang="T9">
                  <a:pos x="T2" y="T3"/>
                </a:cxn>
                <a:cxn ang="T10">
                  <a:pos x="T4" y="T5"/>
                </a:cxn>
                <a:cxn ang="T11">
                  <a:pos x="T6" y="T7"/>
                </a:cxn>
              </a:cxnLst>
              <a:rect l="T12" t="T13" r="T14" b="T15"/>
              <a:pathLst>
                <a:path w="63" h="51">
                  <a:moveTo>
                    <a:pt x="63" y="25"/>
                  </a:moveTo>
                  <a:lnTo>
                    <a:pt x="0" y="51"/>
                  </a:lnTo>
                  <a:lnTo>
                    <a:pt x="0" y="0"/>
                  </a:lnTo>
                  <a:lnTo>
                    <a:pt x="63" y="25"/>
                  </a:lnTo>
                  <a:close/>
                </a:path>
              </a:pathLst>
            </a:custGeom>
            <a:solidFill>
              <a:srgbClr val="000000"/>
            </a:solidFill>
            <a:ln w="6350">
              <a:noFill/>
              <a:prstDash val="solid"/>
              <a:round/>
              <a:headEnd/>
              <a:tailEnd/>
            </a:ln>
          </p:spPr>
          <p:txBody>
            <a:bodyPr lIns="130046" tIns="65023" rIns="130046" bIns="65023"/>
            <a:lstStyle/>
            <a:p>
              <a:endParaRPr lang="en-US"/>
            </a:p>
          </p:txBody>
        </p:sp>
        <p:sp>
          <p:nvSpPr>
            <p:cNvPr id="24638" name="Line 69"/>
            <p:cNvSpPr>
              <a:spLocks noChangeShapeType="1"/>
            </p:cNvSpPr>
            <p:nvPr/>
          </p:nvSpPr>
          <p:spPr bwMode="auto">
            <a:xfrm>
              <a:off x="8263467" y="5323841"/>
              <a:ext cx="2258" cy="1686561"/>
            </a:xfrm>
            <a:prstGeom prst="line">
              <a:avLst/>
            </a:prstGeom>
            <a:noFill/>
            <a:ln w="6350">
              <a:solidFill>
                <a:srgbClr val="000000"/>
              </a:solidFill>
              <a:round/>
              <a:headEnd/>
              <a:tailEnd/>
            </a:ln>
          </p:spPr>
          <p:txBody>
            <a:bodyPr lIns="130046" tIns="65023" rIns="130046" bIns="65023"/>
            <a:lstStyle/>
            <a:p>
              <a:endParaRPr lang="en-US"/>
            </a:p>
          </p:txBody>
        </p:sp>
        <p:sp>
          <p:nvSpPr>
            <p:cNvPr id="24639" name="Line 70"/>
            <p:cNvSpPr>
              <a:spLocks noChangeShapeType="1"/>
            </p:cNvSpPr>
            <p:nvPr/>
          </p:nvSpPr>
          <p:spPr bwMode="auto">
            <a:xfrm>
              <a:off x="6646898" y="5655734"/>
              <a:ext cx="2258" cy="442524"/>
            </a:xfrm>
            <a:prstGeom prst="line">
              <a:avLst/>
            </a:prstGeom>
            <a:noFill/>
            <a:ln w="6350">
              <a:solidFill>
                <a:srgbClr val="000000"/>
              </a:solidFill>
              <a:round/>
              <a:headEnd/>
              <a:tailEnd/>
            </a:ln>
          </p:spPr>
          <p:txBody>
            <a:bodyPr lIns="130046" tIns="65023" rIns="130046" bIns="65023"/>
            <a:lstStyle/>
            <a:p>
              <a:endParaRPr lang="en-US"/>
            </a:p>
          </p:txBody>
        </p:sp>
        <p:sp>
          <p:nvSpPr>
            <p:cNvPr id="24640" name="Freeform 71"/>
            <p:cNvSpPr>
              <a:spLocks/>
            </p:cNvSpPr>
            <p:nvPr/>
          </p:nvSpPr>
          <p:spPr bwMode="auto">
            <a:xfrm>
              <a:off x="6588196" y="5551876"/>
              <a:ext cx="117404" cy="142239"/>
            </a:xfrm>
            <a:custGeom>
              <a:avLst/>
              <a:gdLst>
                <a:gd name="T0" fmla="*/ 2147483646 w 52"/>
                <a:gd name="T1" fmla="*/ 0 h 63"/>
                <a:gd name="T2" fmla="*/ 2147483646 w 52"/>
                <a:gd name="T3" fmla="*/ 2147483646 h 63"/>
                <a:gd name="T4" fmla="*/ 0 w 52"/>
                <a:gd name="T5" fmla="*/ 2147483646 h 63"/>
                <a:gd name="T6" fmla="*/ 2147483646 w 52"/>
                <a:gd name="T7" fmla="*/ 0 h 63"/>
                <a:gd name="T8" fmla="*/ 0 60000 65536"/>
                <a:gd name="T9" fmla="*/ 0 60000 65536"/>
                <a:gd name="T10" fmla="*/ 0 60000 65536"/>
                <a:gd name="T11" fmla="*/ 0 60000 65536"/>
                <a:gd name="T12" fmla="*/ 0 w 52"/>
                <a:gd name="T13" fmla="*/ 0 h 63"/>
                <a:gd name="T14" fmla="*/ 52 w 52"/>
                <a:gd name="T15" fmla="*/ 63 h 63"/>
              </a:gdLst>
              <a:ahLst/>
              <a:cxnLst>
                <a:cxn ang="T8">
                  <a:pos x="T0" y="T1"/>
                </a:cxn>
                <a:cxn ang="T9">
                  <a:pos x="T2" y="T3"/>
                </a:cxn>
                <a:cxn ang="T10">
                  <a:pos x="T4" y="T5"/>
                </a:cxn>
                <a:cxn ang="T11">
                  <a:pos x="T6" y="T7"/>
                </a:cxn>
              </a:cxnLst>
              <a:rect l="T12" t="T13" r="T14" b="T15"/>
              <a:pathLst>
                <a:path w="52" h="63">
                  <a:moveTo>
                    <a:pt x="26" y="0"/>
                  </a:moveTo>
                  <a:lnTo>
                    <a:pt x="52" y="63"/>
                  </a:lnTo>
                  <a:lnTo>
                    <a:pt x="0" y="63"/>
                  </a:lnTo>
                  <a:lnTo>
                    <a:pt x="26" y="0"/>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41" name="Oval 72"/>
            <p:cNvSpPr>
              <a:spLocks noChangeArrowheads="1"/>
            </p:cNvSpPr>
            <p:nvPr/>
          </p:nvSpPr>
          <p:spPr bwMode="auto">
            <a:xfrm>
              <a:off x="6441441" y="6107290"/>
              <a:ext cx="397369" cy="395110"/>
            </a:xfrm>
            <a:prstGeom prst="ellipse">
              <a:avLst/>
            </a:prstGeom>
            <a:solidFill>
              <a:srgbClr val="FFFFFF"/>
            </a:solidFill>
            <a:ln w="6350">
              <a:solidFill>
                <a:srgbClr val="000000"/>
              </a:solidFill>
              <a:round/>
              <a:headEnd/>
              <a:tailEnd/>
            </a:ln>
          </p:spPr>
          <p:txBody>
            <a:bodyPr lIns="130046" tIns="65023" rIns="130046" bIns="65023"/>
            <a:lstStyle/>
            <a:p>
              <a:pPr algn="ctr" eaLnBrk="1" hangingPunct="1"/>
              <a:endParaRPr lang="en-US" altLang="en-US" sz="4800"/>
            </a:p>
          </p:txBody>
        </p:sp>
        <p:sp>
          <p:nvSpPr>
            <p:cNvPr id="24642" name="Line 73"/>
            <p:cNvSpPr>
              <a:spLocks noChangeShapeType="1"/>
            </p:cNvSpPr>
            <p:nvPr/>
          </p:nvSpPr>
          <p:spPr bwMode="auto">
            <a:xfrm>
              <a:off x="6493370" y="6159219"/>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4643" name="Line 74"/>
            <p:cNvSpPr>
              <a:spLocks noChangeShapeType="1"/>
            </p:cNvSpPr>
            <p:nvPr/>
          </p:nvSpPr>
          <p:spPr bwMode="auto">
            <a:xfrm flipV="1">
              <a:off x="6493369" y="6159219"/>
              <a:ext cx="304801" cy="311573"/>
            </a:xfrm>
            <a:prstGeom prst="line">
              <a:avLst/>
            </a:prstGeom>
            <a:noFill/>
            <a:ln w="6350">
              <a:solidFill>
                <a:srgbClr val="000000"/>
              </a:solidFill>
              <a:round/>
              <a:headEnd/>
              <a:tailEnd/>
            </a:ln>
          </p:spPr>
          <p:txBody>
            <a:bodyPr lIns="130046" tIns="65023" rIns="130046" bIns="65023"/>
            <a:lstStyle/>
            <a:p>
              <a:endParaRPr lang="en-US"/>
            </a:p>
          </p:txBody>
        </p:sp>
        <p:sp>
          <p:nvSpPr>
            <p:cNvPr id="24644" name="Line 75"/>
            <p:cNvSpPr>
              <a:spLocks noChangeShapeType="1"/>
            </p:cNvSpPr>
            <p:nvPr/>
          </p:nvSpPr>
          <p:spPr bwMode="auto">
            <a:xfrm>
              <a:off x="6646898" y="6631094"/>
              <a:ext cx="2258" cy="379307"/>
            </a:xfrm>
            <a:prstGeom prst="line">
              <a:avLst/>
            </a:prstGeom>
            <a:noFill/>
            <a:ln w="6350">
              <a:solidFill>
                <a:srgbClr val="000000"/>
              </a:solidFill>
              <a:round/>
              <a:headEnd/>
              <a:tailEnd/>
            </a:ln>
          </p:spPr>
          <p:txBody>
            <a:bodyPr lIns="130046" tIns="65023" rIns="130046" bIns="65023"/>
            <a:lstStyle/>
            <a:p>
              <a:endParaRPr lang="en-US"/>
            </a:p>
          </p:txBody>
        </p:sp>
        <p:sp>
          <p:nvSpPr>
            <p:cNvPr id="24645" name="Freeform 76"/>
            <p:cNvSpPr>
              <a:spLocks/>
            </p:cNvSpPr>
            <p:nvPr/>
          </p:nvSpPr>
          <p:spPr bwMode="auto">
            <a:xfrm>
              <a:off x="6588196" y="6527236"/>
              <a:ext cx="117404" cy="142239"/>
            </a:xfrm>
            <a:custGeom>
              <a:avLst/>
              <a:gdLst>
                <a:gd name="T0" fmla="*/ 2147483646 w 52"/>
                <a:gd name="T1" fmla="*/ 0 h 63"/>
                <a:gd name="T2" fmla="*/ 2147483646 w 52"/>
                <a:gd name="T3" fmla="*/ 2147483646 h 63"/>
                <a:gd name="T4" fmla="*/ 0 w 52"/>
                <a:gd name="T5" fmla="*/ 2147483646 h 63"/>
                <a:gd name="T6" fmla="*/ 2147483646 w 52"/>
                <a:gd name="T7" fmla="*/ 0 h 63"/>
                <a:gd name="T8" fmla="*/ 0 60000 65536"/>
                <a:gd name="T9" fmla="*/ 0 60000 65536"/>
                <a:gd name="T10" fmla="*/ 0 60000 65536"/>
                <a:gd name="T11" fmla="*/ 0 60000 65536"/>
                <a:gd name="T12" fmla="*/ 0 w 52"/>
                <a:gd name="T13" fmla="*/ 0 h 63"/>
                <a:gd name="T14" fmla="*/ 52 w 52"/>
                <a:gd name="T15" fmla="*/ 63 h 63"/>
              </a:gdLst>
              <a:ahLst/>
              <a:cxnLst>
                <a:cxn ang="T8">
                  <a:pos x="T0" y="T1"/>
                </a:cxn>
                <a:cxn ang="T9">
                  <a:pos x="T2" y="T3"/>
                </a:cxn>
                <a:cxn ang="T10">
                  <a:pos x="T4" y="T5"/>
                </a:cxn>
                <a:cxn ang="T11">
                  <a:pos x="T6" y="T7"/>
                </a:cxn>
              </a:cxnLst>
              <a:rect l="T12" t="T13" r="T14" b="T15"/>
              <a:pathLst>
                <a:path w="52" h="63">
                  <a:moveTo>
                    <a:pt x="26" y="0"/>
                  </a:moveTo>
                  <a:lnTo>
                    <a:pt x="52" y="63"/>
                  </a:lnTo>
                  <a:lnTo>
                    <a:pt x="0" y="63"/>
                  </a:lnTo>
                  <a:lnTo>
                    <a:pt x="26" y="0"/>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4646" name="Rectangle 94"/>
            <p:cNvSpPr>
              <a:spLocks noChangeArrowheads="1"/>
            </p:cNvSpPr>
            <p:nvPr/>
          </p:nvSpPr>
          <p:spPr bwMode="auto">
            <a:xfrm>
              <a:off x="6908801" y="6127609"/>
              <a:ext cx="185138" cy="266418"/>
            </a:xfrm>
            <a:prstGeom prst="rect">
              <a:avLst/>
            </a:prstGeom>
            <a:noFill/>
            <a:ln w="6350">
              <a:noFill/>
              <a:miter lim="800000"/>
              <a:headEnd/>
              <a:tailEnd/>
            </a:ln>
          </p:spPr>
          <p:txBody>
            <a:bodyPr lIns="130046" tIns="65023" rIns="130046" bIns="65023"/>
            <a:lstStyle/>
            <a:p>
              <a:pPr algn="ctr" eaLnBrk="1" hangingPunct="1"/>
              <a:endParaRPr lang="en-US" altLang="en-US" sz="4800"/>
            </a:p>
          </p:txBody>
        </p:sp>
        <p:sp>
          <p:nvSpPr>
            <p:cNvPr id="24647" name="TextBox 178"/>
            <p:cNvSpPr txBox="1">
              <a:spLocks noChangeArrowheads="1"/>
            </p:cNvSpPr>
            <p:nvPr/>
          </p:nvSpPr>
          <p:spPr bwMode="auto">
            <a:xfrm>
              <a:off x="3178479" y="3136055"/>
              <a:ext cx="560878" cy="374802"/>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a:latin typeface="Times New Roman" pitchFamily="18" charset="0"/>
                  <a:cs typeface="Times New Roman" pitchFamily="18" charset="0"/>
                </a:rPr>
                <a:t>x</a:t>
              </a:r>
              <a:r>
                <a:rPr lang="en-GB" altLang="en-US" sz="2800">
                  <a:latin typeface="Times New Roman" pitchFamily="18" charset="0"/>
                  <a:cs typeface="Times New Roman" pitchFamily="18" charset="0"/>
                </a:rPr>
                <a:t>[</a:t>
              </a:r>
              <a:r>
                <a:rPr lang="en-GB" altLang="en-US" sz="2800" i="1">
                  <a:latin typeface="Times New Roman" pitchFamily="18" charset="0"/>
                  <a:cs typeface="Times New Roman" pitchFamily="18" charset="0"/>
                </a:rPr>
                <a:t>n</a:t>
              </a:r>
              <a:r>
                <a:rPr lang="en-GB" altLang="en-US" sz="2800">
                  <a:latin typeface="Times New Roman" pitchFamily="18" charset="0"/>
                  <a:cs typeface="Times New Roman" pitchFamily="18" charset="0"/>
                </a:rPr>
                <a:t>]</a:t>
              </a:r>
              <a:endParaRPr lang="en-US" altLang="en-US" sz="2800" i="1">
                <a:latin typeface="Times New Roman" pitchFamily="18" charset="0"/>
                <a:cs typeface="Times New Roman" pitchFamily="18" charset="0"/>
              </a:endParaRPr>
            </a:p>
          </p:txBody>
        </p:sp>
        <p:sp>
          <p:nvSpPr>
            <p:cNvPr id="24648" name="TextBox 179"/>
            <p:cNvSpPr txBox="1">
              <a:spLocks noChangeArrowheads="1"/>
            </p:cNvSpPr>
            <p:nvPr/>
          </p:nvSpPr>
          <p:spPr bwMode="auto">
            <a:xfrm>
              <a:off x="8197517" y="4876801"/>
              <a:ext cx="560878" cy="374802"/>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a:latin typeface="Times New Roman" pitchFamily="18" charset="0"/>
                  <a:cs typeface="Times New Roman" pitchFamily="18" charset="0"/>
                </a:rPr>
                <a:t>y</a:t>
              </a:r>
              <a:r>
                <a:rPr lang="en-GB" altLang="en-US" sz="2800">
                  <a:latin typeface="Times New Roman" pitchFamily="18" charset="0"/>
                  <a:cs typeface="Times New Roman" pitchFamily="18" charset="0"/>
                </a:rPr>
                <a:t>[</a:t>
              </a:r>
              <a:r>
                <a:rPr lang="en-GB" altLang="en-US" sz="2800" i="1">
                  <a:latin typeface="Times New Roman" pitchFamily="18" charset="0"/>
                  <a:cs typeface="Times New Roman" pitchFamily="18" charset="0"/>
                </a:rPr>
                <a:t>n</a:t>
              </a:r>
              <a:r>
                <a:rPr lang="en-GB" altLang="en-US" sz="2800">
                  <a:latin typeface="Times New Roman" pitchFamily="18" charset="0"/>
                  <a:cs typeface="Times New Roman" pitchFamily="18" charset="0"/>
                </a:rPr>
                <a:t>]</a:t>
              </a:r>
              <a:endParaRPr lang="en-US" altLang="en-US" sz="2800" i="1">
                <a:latin typeface="Times New Roman" pitchFamily="18" charset="0"/>
                <a:cs typeface="Times New Roman" pitchFamily="18" charset="0"/>
              </a:endParaRPr>
            </a:p>
          </p:txBody>
        </p:sp>
        <p:sp>
          <p:nvSpPr>
            <p:cNvPr id="24649" name="TextBox 180"/>
            <p:cNvSpPr txBox="1">
              <a:spLocks noChangeArrowheads="1"/>
            </p:cNvSpPr>
            <p:nvPr/>
          </p:nvSpPr>
          <p:spPr bwMode="auto">
            <a:xfrm>
              <a:off x="6818969" y="6105032"/>
              <a:ext cx="455111" cy="374843"/>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dirty="0">
                  <a:latin typeface="Times New Roman" pitchFamily="18" charset="0"/>
                  <a:cs typeface="Times New Roman" pitchFamily="18" charset="0"/>
                </a:rPr>
                <a:t>-a</a:t>
              </a:r>
              <a:r>
                <a:rPr lang="en-GB" altLang="en-US" sz="2800" baseline="-25000" dirty="0">
                  <a:latin typeface="Times New Roman" pitchFamily="18" charset="0"/>
                  <a:cs typeface="Times New Roman" pitchFamily="18" charset="0"/>
                </a:rPr>
                <a:t>1</a:t>
              </a:r>
              <a:endParaRPr lang="en-US" altLang="en-US" sz="2800" dirty="0">
                <a:latin typeface="Times New Roman" pitchFamily="18" charset="0"/>
                <a:cs typeface="Times New Roman" pitchFamily="18" charset="0"/>
              </a:endParaRPr>
            </a:p>
          </p:txBody>
        </p:sp>
        <p:sp>
          <p:nvSpPr>
            <p:cNvPr id="24650" name="TextBox 181"/>
            <p:cNvSpPr txBox="1">
              <a:spLocks noChangeArrowheads="1"/>
            </p:cNvSpPr>
            <p:nvPr/>
          </p:nvSpPr>
          <p:spPr bwMode="auto">
            <a:xfrm>
              <a:off x="3952909" y="6105032"/>
              <a:ext cx="481829" cy="374843"/>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dirty="0">
                  <a:latin typeface="Times New Roman" pitchFamily="18" charset="0"/>
                  <a:cs typeface="Times New Roman" pitchFamily="18" charset="0"/>
                </a:rPr>
                <a:t>-</a:t>
              </a:r>
              <a:r>
                <a:rPr lang="en-GB" altLang="en-US" sz="2800" i="1" dirty="0" err="1">
                  <a:latin typeface="Times New Roman" pitchFamily="18" charset="0"/>
                  <a:cs typeface="Times New Roman" pitchFamily="18" charset="0"/>
                </a:rPr>
                <a:t>a</a:t>
              </a:r>
              <a:r>
                <a:rPr lang="en-GB" altLang="en-US" sz="2800" i="1" baseline="-25000" dirty="0" err="1">
                  <a:latin typeface="Times New Roman" pitchFamily="18" charset="0"/>
                  <a:cs typeface="Times New Roman" pitchFamily="18" charset="0"/>
                </a:rPr>
                <a:t>N</a:t>
              </a:r>
              <a:endParaRPr lang="en-US" altLang="en-US" sz="2800" i="1" dirty="0">
                <a:latin typeface="Times New Roman" pitchFamily="18" charset="0"/>
                <a:cs typeface="Times New Roman" pitchFamily="18" charset="0"/>
              </a:endParaRPr>
            </a:p>
          </p:txBody>
        </p:sp>
        <p:sp>
          <p:nvSpPr>
            <p:cNvPr id="24651" name="TextBox 182"/>
            <p:cNvSpPr txBox="1">
              <a:spLocks noChangeArrowheads="1"/>
            </p:cNvSpPr>
            <p:nvPr/>
          </p:nvSpPr>
          <p:spPr bwMode="auto">
            <a:xfrm>
              <a:off x="5323771" y="4057228"/>
              <a:ext cx="374929" cy="374802"/>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a:latin typeface="Times New Roman" pitchFamily="18" charset="0"/>
                  <a:cs typeface="Times New Roman" pitchFamily="18" charset="0"/>
                </a:rPr>
                <a:t>b</a:t>
              </a:r>
              <a:r>
                <a:rPr lang="en-GB" altLang="en-US" sz="2800" baseline="-25000">
                  <a:latin typeface="Times New Roman" pitchFamily="18" charset="0"/>
                  <a:cs typeface="Times New Roman" pitchFamily="18" charset="0"/>
                </a:rPr>
                <a:t>1</a:t>
              </a:r>
              <a:endParaRPr lang="en-US" altLang="en-US" sz="2800">
                <a:latin typeface="Times New Roman" pitchFamily="18" charset="0"/>
                <a:cs typeface="Times New Roman" pitchFamily="18" charset="0"/>
              </a:endParaRPr>
            </a:p>
          </p:txBody>
        </p:sp>
        <p:sp>
          <p:nvSpPr>
            <p:cNvPr id="24652" name="TextBox 183"/>
            <p:cNvSpPr txBox="1">
              <a:spLocks noChangeArrowheads="1"/>
            </p:cNvSpPr>
            <p:nvPr/>
          </p:nvSpPr>
          <p:spPr bwMode="auto">
            <a:xfrm>
              <a:off x="7679950" y="4057228"/>
              <a:ext cx="401646" cy="374802"/>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a:latin typeface="Times New Roman" pitchFamily="18" charset="0"/>
                  <a:cs typeface="Times New Roman" pitchFamily="18" charset="0"/>
                </a:rPr>
                <a:t>b</a:t>
              </a:r>
              <a:r>
                <a:rPr lang="en-GB" altLang="en-US" sz="2800" i="1" baseline="-25000">
                  <a:latin typeface="Times New Roman" pitchFamily="18" charset="0"/>
                  <a:cs typeface="Times New Roman" pitchFamily="18" charset="0"/>
                </a:rPr>
                <a:t>N</a:t>
              </a:r>
              <a:endParaRPr lang="en-US" altLang="en-US" sz="2800" i="1">
                <a:latin typeface="Times New Roman" pitchFamily="18" charset="0"/>
                <a:cs typeface="Times New Roman" pitchFamily="18" charset="0"/>
              </a:endParaRPr>
            </a:p>
          </p:txBody>
        </p:sp>
        <p:sp>
          <p:nvSpPr>
            <p:cNvPr id="24653" name="TextBox 184"/>
            <p:cNvSpPr txBox="1">
              <a:spLocks noChangeArrowheads="1"/>
            </p:cNvSpPr>
            <p:nvPr/>
          </p:nvSpPr>
          <p:spPr bwMode="auto">
            <a:xfrm>
              <a:off x="3991682" y="4057228"/>
              <a:ext cx="374929" cy="374802"/>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a:latin typeface="Times New Roman" pitchFamily="18" charset="0"/>
                  <a:cs typeface="Times New Roman" pitchFamily="18" charset="0"/>
                </a:rPr>
                <a:t>b</a:t>
              </a:r>
              <a:r>
                <a:rPr lang="en-GB" altLang="en-US" sz="2800" baseline="-25000">
                  <a:latin typeface="Times New Roman" pitchFamily="18" charset="0"/>
                  <a:cs typeface="Times New Roman" pitchFamily="18" charset="0"/>
                </a:rPr>
                <a:t>0</a:t>
              </a:r>
              <a:endParaRPr lang="en-US" altLang="en-US" sz="2800">
                <a:latin typeface="Times New Roman" pitchFamily="18" charset="0"/>
                <a:cs typeface="Times New Roman" pitchFamily="18"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0" y="50800"/>
            <a:ext cx="13004800" cy="927100"/>
          </a:xfrm>
        </p:spPr>
        <p:txBody>
          <a:bodyPr/>
          <a:lstStyle/>
          <a:p>
            <a:r>
              <a:rPr lang="en-US" altLang="en-US" sz="4800"/>
              <a:t> Z-domain block diagram of a digital linear filter</a:t>
            </a:r>
          </a:p>
        </p:txBody>
      </p:sp>
      <p:grpSp>
        <p:nvGrpSpPr>
          <p:cNvPr id="25603" name="Group 77"/>
          <p:cNvGrpSpPr>
            <a:grpSpLocks noChangeAspect="1"/>
          </p:cNvGrpSpPr>
          <p:nvPr/>
        </p:nvGrpSpPr>
        <p:grpSpPr bwMode="auto">
          <a:xfrm>
            <a:off x="2339975" y="2284413"/>
            <a:ext cx="8370888" cy="6232525"/>
            <a:chOff x="3783389" y="3447628"/>
            <a:chExt cx="5580623" cy="4154558"/>
          </a:xfrm>
        </p:grpSpPr>
        <p:sp>
          <p:nvSpPr>
            <p:cNvPr id="25604" name="Line 11"/>
            <p:cNvSpPr>
              <a:spLocks noChangeShapeType="1"/>
            </p:cNvSpPr>
            <p:nvPr/>
          </p:nvSpPr>
          <p:spPr bwMode="auto">
            <a:xfrm>
              <a:off x="3881121" y="3867575"/>
              <a:ext cx="666044" cy="2257"/>
            </a:xfrm>
            <a:prstGeom prst="line">
              <a:avLst/>
            </a:prstGeom>
            <a:noFill/>
            <a:ln w="6350">
              <a:solidFill>
                <a:srgbClr val="000000"/>
              </a:solidFill>
              <a:round/>
              <a:headEnd/>
              <a:tailEnd/>
            </a:ln>
          </p:spPr>
          <p:txBody>
            <a:bodyPr lIns="130046" tIns="65023" rIns="130046" bIns="65023"/>
            <a:lstStyle/>
            <a:p>
              <a:endParaRPr lang="en-US"/>
            </a:p>
          </p:txBody>
        </p:sp>
        <p:sp>
          <p:nvSpPr>
            <p:cNvPr id="25605" name="Freeform 12"/>
            <p:cNvSpPr>
              <a:spLocks/>
            </p:cNvSpPr>
            <p:nvPr/>
          </p:nvSpPr>
          <p:spPr bwMode="auto">
            <a:xfrm>
              <a:off x="4506524" y="3811130"/>
              <a:ext cx="144498" cy="115147"/>
            </a:xfrm>
            <a:custGeom>
              <a:avLst/>
              <a:gdLst>
                <a:gd name="T0" fmla="*/ 2147483646 w 64"/>
                <a:gd name="T1" fmla="*/ 2147483646 h 51"/>
                <a:gd name="T2" fmla="*/ 0 w 64"/>
                <a:gd name="T3" fmla="*/ 2147483646 h 51"/>
                <a:gd name="T4" fmla="*/ 0 w 64"/>
                <a:gd name="T5" fmla="*/ 0 h 51"/>
                <a:gd name="T6" fmla="*/ 2147483646 w 64"/>
                <a:gd name="T7" fmla="*/ 2147483646 h 51"/>
                <a:gd name="T8" fmla="*/ 0 60000 65536"/>
                <a:gd name="T9" fmla="*/ 0 60000 65536"/>
                <a:gd name="T10" fmla="*/ 0 60000 65536"/>
                <a:gd name="T11" fmla="*/ 0 60000 65536"/>
                <a:gd name="T12" fmla="*/ 0 w 64"/>
                <a:gd name="T13" fmla="*/ 0 h 51"/>
                <a:gd name="T14" fmla="*/ 64 w 64"/>
                <a:gd name="T15" fmla="*/ 51 h 51"/>
              </a:gdLst>
              <a:ahLst/>
              <a:cxnLst>
                <a:cxn ang="T8">
                  <a:pos x="T0" y="T1"/>
                </a:cxn>
                <a:cxn ang="T9">
                  <a:pos x="T2" y="T3"/>
                </a:cxn>
                <a:cxn ang="T10">
                  <a:pos x="T4" y="T5"/>
                </a:cxn>
                <a:cxn ang="T11">
                  <a:pos x="T6" y="T7"/>
                </a:cxn>
              </a:cxnLst>
              <a:rect l="T12" t="T13" r="T14" b="T15"/>
              <a:pathLst>
                <a:path w="64" h="51">
                  <a:moveTo>
                    <a:pt x="64" y="25"/>
                  </a:moveTo>
                  <a:lnTo>
                    <a:pt x="0" y="51"/>
                  </a:lnTo>
                  <a:lnTo>
                    <a:pt x="0" y="0"/>
                  </a:lnTo>
                  <a:lnTo>
                    <a:pt x="64" y="25"/>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06" name="Rectangle 13"/>
            <p:cNvSpPr>
              <a:spLocks noChangeArrowheads="1"/>
            </p:cNvSpPr>
            <p:nvPr/>
          </p:nvSpPr>
          <p:spPr bwMode="auto">
            <a:xfrm>
              <a:off x="4660054" y="3648569"/>
              <a:ext cx="605084" cy="426721"/>
            </a:xfrm>
            <a:prstGeom prst="rect">
              <a:avLst/>
            </a:prstGeom>
            <a:solidFill>
              <a:srgbClr val="FFFFFF"/>
            </a:solidFill>
            <a:ln w="6350">
              <a:solidFill>
                <a:srgbClr val="000000"/>
              </a:solidFill>
              <a:miter lim="800000"/>
              <a:headEnd/>
              <a:tailEnd/>
            </a:ln>
          </p:spPr>
          <p:txBody>
            <a:bodyPr lIns="130046" tIns="65023" rIns="130046" bIns="65023"/>
            <a:lstStyle/>
            <a:p>
              <a:pPr algn="ctr" eaLnBrk="1" hangingPunct="1"/>
              <a:endParaRPr lang="en-US" altLang="en-US" sz="4800"/>
            </a:p>
          </p:txBody>
        </p:sp>
        <p:sp>
          <p:nvSpPr>
            <p:cNvPr id="25607" name="Rectangle 14"/>
            <p:cNvSpPr>
              <a:spLocks noChangeArrowheads="1"/>
            </p:cNvSpPr>
            <p:nvPr/>
          </p:nvSpPr>
          <p:spPr bwMode="auto">
            <a:xfrm>
              <a:off x="4876267" y="3754686"/>
              <a:ext cx="161369" cy="205185"/>
            </a:xfrm>
            <a:prstGeom prst="rect">
              <a:avLst/>
            </a:prstGeom>
            <a:noFill/>
            <a:ln w="6350">
              <a:noFill/>
              <a:miter lim="800000"/>
              <a:headEnd/>
              <a:tailEnd/>
            </a:ln>
          </p:spPr>
          <p:txBody>
            <a:bodyPr wrap="none" lIns="0" tIns="0" rIns="0" bIns="0">
              <a:spAutoFit/>
            </a:bodyPr>
            <a:lstStyle/>
            <a:p>
              <a:pPr algn="ctr" eaLnBrk="1" hangingPunct="1"/>
              <a:r>
                <a:rPr lang="en-US" altLang="en-US" sz="2000" i="1">
                  <a:latin typeface="Times New Roman" pitchFamily="18" charset="0"/>
                </a:rPr>
                <a:t>z</a:t>
              </a:r>
              <a:r>
                <a:rPr lang="en-US" altLang="en-US" sz="2000" baseline="30000">
                  <a:latin typeface="Times New Roman" pitchFamily="18" charset="0"/>
                </a:rPr>
                <a:t>-1</a:t>
              </a:r>
              <a:endParaRPr lang="en-US" altLang="en-US" sz="4800"/>
            </a:p>
          </p:txBody>
        </p:sp>
        <p:sp>
          <p:nvSpPr>
            <p:cNvPr id="25608" name="Line 15"/>
            <p:cNvSpPr>
              <a:spLocks noChangeShapeType="1"/>
            </p:cNvSpPr>
            <p:nvPr/>
          </p:nvSpPr>
          <p:spPr bwMode="auto">
            <a:xfrm>
              <a:off x="5265138" y="3858543"/>
              <a:ext cx="535094" cy="0"/>
            </a:xfrm>
            <a:prstGeom prst="line">
              <a:avLst/>
            </a:prstGeom>
            <a:noFill/>
            <a:ln w="6350">
              <a:solidFill>
                <a:srgbClr val="000000"/>
              </a:solidFill>
              <a:round/>
              <a:headEnd/>
              <a:tailEnd/>
            </a:ln>
          </p:spPr>
          <p:txBody>
            <a:bodyPr lIns="130046" tIns="65023" rIns="130046" bIns="65023"/>
            <a:lstStyle/>
            <a:p>
              <a:endParaRPr lang="en-US"/>
            </a:p>
          </p:txBody>
        </p:sp>
        <p:sp>
          <p:nvSpPr>
            <p:cNvPr id="25609" name="Freeform 16"/>
            <p:cNvSpPr>
              <a:spLocks/>
            </p:cNvSpPr>
            <p:nvPr/>
          </p:nvSpPr>
          <p:spPr bwMode="auto">
            <a:xfrm>
              <a:off x="5766364" y="3813387"/>
              <a:ext cx="144498" cy="115146"/>
            </a:xfrm>
            <a:custGeom>
              <a:avLst/>
              <a:gdLst>
                <a:gd name="T0" fmla="*/ 2147483646 w 64"/>
                <a:gd name="T1" fmla="*/ 2147483646 h 51"/>
                <a:gd name="T2" fmla="*/ 0 w 64"/>
                <a:gd name="T3" fmla="*/ 2147483646 h 51"/>
                <a:gd name="T4" fmla="*/ 2147483646 w 64"/>
                <a:gd name="T5" fmla="*/ 0 h 51"/>
                <a:gd name="T6" fmla="*/ 2147483646 w 64"/>
                <a:gd name="T7" fmla="*/ 2147483646 h 51"/>
                <a:gd name="T8" fmla="*/ 0 60000 65536"/>
                <a:gd name="T9" fmla="*/ 0 60000 65536"/>
                <a:gd name="T10" fmla="*/ 0 60000 65536"/>
                <a:gd name="T11" fmla="*/ 0 60000 65536"/>
                <a:gd name="T12" fmla="*/ 0 w 64"/>
                <a:gd name="T13" fmla="*/ 0 h 51"/>
                <a:gd name="T14" fmla="*/ 64 w 64"/>
                <a:gd name="T15" fmla="*/ 51 h 51"/>
              </a:gdLst>
              <a:ahLst/>
              <a:cxnLst>
                <a:cxn ang="T8">
                  <a:pos x="T0" y="T1"/>
                </a:cxn>
                <a:cxn ang="T9">
                  <a:pos x="T2" y="T3"/>
                </a:cxn>
                <a:cxn ang="T10">
                  <a:pos x="T4" y="T5"/>
                </a:cxn>
                <a:cxn ang="T11">
                  <a:pos x="T6" y="T7"/>
                </a:cxn>
              </a:cxnLst>
              <a:rect l="T12" t="T13" r="T14" b="T15"/>
              <a:pathLst>
                <a:path w="64" h="51">
                  <a:moveTo>
                    <a:pt x="64" y="27"/>
                  </a:moveTo>
                  <a:lnTo>
                    <a:pt x="0" y="51"/>
                  </a:lnTo>
                  <a:lnTo>
                    <a:pt x="1" y="0"/>
                  </a:lnTo>
                  <a:lnTo>
                    <a:pt x="64" y="27"/>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10" name="Line 17"/>
            <p:cNvSpPr>
              <a:spLocks noChangeShapeType="1"/>
            </p:cNvSpPr>
            <p:nvPr/>
          </p:nvSpPr>
          <p:spPr bwMode="auto">
            <a:xfrm>
              <a:off x="4346224" y="3867575"/>
              <a:ext cx="2257" cy="453813"/>
            </a:xfrm>
            <a:prstGeom prst="line">
              <a:avLst/>
            </a:prstGeom>
            <a:noFill/>
            <a:ln w="6350">
              <a:solidFill>
                <a:srgbClr val="000000"/>
              </a:solidFill>
              <a:round/>
              <a:headEnd/>
              <a:tailEnd/>
            </a:ln>
          </p:spPr>
          <p:txBody>
            <a:bodyPr lIns="130046" tIns="65023" rIns="130046" bIns="65023"/>
            <a:lstStyle/>
            <a:p>
              <a:endParaRPr lang="en-US"/>
            </a:p>
          </p:txBody>
        </p:sp>
        <p:sp>
          <p:nvSpPr>
            <p:cNvPr id="25611" name="Freeform 18"/>
            <p:cNvSpPr>
              <a:spLocks/>
            </p:cNvSpPr>
            <p:nvPr/>
          </p:nvSpPr>
          <p:spPr bwMode="auto">
            <a:xfrm>
              <a:off x="4287521" y="4283005"/>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12" name="Rectangle 19"/>
            <p:cNvSpPr>
              <a:spLocks noChangeArrowheads="1"/>
            </p:cNvSpPr>
            <p:nvPr/>
          </p:nvSpPr>
          <p:spPr bwMode="auto">
            <a:xfrm>
              <a:off x="6924605" y="3653084"/>
              <a:ext cx="695396" cy="426721"/>
            </a:xfrm>
            <a:prstGeom prst="rect">
              <a:avLst/>
            </a:prstGeom>
            <a:solidFill>
              <a:srgbClr val="FFFFFF"/>
            </a:solidFill>
            <a:ln w="6350">
              <a:solidFill>
                <a:srgbClr val="000000"/>
              </a:solidFill>
              <a:miter lim="800000"/>
              <a:headEnd/>
              <a:tailEnd/>
            </a:ln>
          </p:spPr>
          <p:txBody>
            <a:bodyPr lIns="130046" tIns="65023" rIns="130046" bIns="65023"/>
            <a:lstStyle/>
            <a:p>
              <a:pPr algn="ctr" eaLnBrk="1" hangingPunct="1"/>
              <a:endParaRPr lang="en-US" altLang="en-US" sz="4800"/>
            </a:p>
          </p:txBody>
        </p:sp>
        <p:sp>
          <p:nvSpPr>
            <p:cNvPr id="25613" name="Rectangle 20"/>
            <p:cNvSpPr>
              <a:spLocks noChangeArrowheads="1"/>
            </p:cNvSpPr>
            <p:nvPr/>
          </p:nvSpPr>
          <p:spPr bwMode="auto">
            <a:xfrm>
              <a:off x="7231128" y="3752427"/>
              <a:ext cx="161369" cy="205185"/>
            </a:xfrm>
            <a:prstGeom prst="rect">
              <a:avLst/>
            </a:prstGeom>
            <a:noFill/>
            <a:ln w="6350">
              <a:noFill/>
              <a:miter lim="800000"/>
              <a:headEnd/>
              <a:tailEnd/>
            </a:ln>
          </p:spPr>
          <p:txBody>
            <a:bodyPr wrap="none" lIns="0" tIns="0" rIns="0" bIns="0">
              <a:spAutoFit/>
            </a:bodyPr>
            <a:lstStyle/>
            <a:p>
              <a:pPr algn="ctr" eaLnBrk="1" hangingPunct="1"/>
              <a:r>
                <a:rPr lang="en-US" altLang="en-US" sz="2000" i="1">
                  <a:latin typeface="Times New Roman" pitchFamily="18" charset="0"/>
                </a:rPr>
                <a:t>z</a:t>
              </a:r>
              <a:r>
                <a:rPr lang="en-US" altLang="en-US" sz="2000" baseline="30000">
                  <a:latin typeface="Times New Roman" pitchFamily="18" charset="0"/>
                </a:rPr>
                <a:t>-1</a:t>
              </a:r>
              <a:endParaRPr lang="en-US" altLang="en-US" sz="4800"/>
            </a:p>
          </p:txBody>
        </p:sp>
        <p:sp>
          <p:nvSpPr>
            <p:cNvPr id="25614" name="Line 21"/>
            <p:cNvSpPr>
              <a:spLocks noChangeShapeType="1"/>
            </p:cNvSpPr>
            <p:nvPr/>
          </p:nvSpPr>
          <p:spPr bwMode="auto">
            <a:xfrm>
              <a:off x="7620001" y="3858543"/>
              <a:ext cx="489937" cy="0"/>
            </a:xfrm>
            <a:prstGeom prst="line">
              <a:avLst/>
            </a:prstGeom>
            <a:noFill/>
            <a:ln w="6350">
              <a:solidFill>
                <a:srgbClr val="000000"/>
              </a:solidFill>
              <a:round/>
              <a:headEnd/>
              <a:tailEnd/>
            </a:ln>
          </p:spPr>
          <p:txBody>
            <a:bodyPr lIns="130046" tIns="65023" rIns="130046" bIns="65023"/>
            <a:lstStyle/>
            <a:p>
              <a:endParaRPr lang="en-US"/>
            </a:p>
          </p:txBody>
        </p:sp>
        <p:sp>
          <p:nvSpPr>
            <p:cNvPr id="25615" name="Rectangle 22"/>
            <p:cNvSpPr>
              <a:spLocks noChangeArrowheads="1"/>
            </p:cNvSpPr>
            <p:nvPr/>
          </p:nvSpPr>
          <p:spPr bwMode="auto">
            <a:xfrm>
              <a:off x="6073423" y="3668890"/>
              <a:ext cx="221262" cy="347698"/>
            </a:xfrm>
            <a:prstGeom prst="rect">
              <a:avLst/>
            </a:prstGeom>
            <a:noFill/>
            <a:ln w="6350">
              <a:noFill/>
              <a:miter lim="800000"/>
              <a:headEnd/>
              <a:tailEnd/>
            </a:ln>
          </p:spPr>
          <p:txBody>
            <a:bodyPr lIns="130046" tIns="65023" rIns="130046" bIns="65023"/>
            <a:lstStyle/>
            <a:p>
              <a:pPr algn="ctr" eaLnBrk="1" hangingPunct="1"/>
              <a:endParaRPr lang="en-US" altLang="en-US" sz="4800"/>
            </a:p>
          </p:txBody>
        </p:sp>
        <p:sp>
          <p:nvSpPr>
            <p:cNvPr id="25616" name="Rectangle 23"/>
            <p:cNvSpPr>
              <a:spLocks noChangeArrowheads="1"/>
            </p:cNvSpPr>
            <p:nvPr/>
          </p:nvSpPr>
          <p:spPr bwMode="auto">
            <a:xfrm>
              <a:off x="6102415" y="3659858"/>
              <a:ext cx="307777" cy="492443"/>
            </a:xfrm>
            <a:prstGeom prst="rect">
              <a:avLst/>
            </a:prstGeom>
            <a:noFill/>
            <a:ln w="6350">
              <a:noFill/>
              <a:miter lim="800000"/>
              <a:headEnd/>
              <a:tailEnd/>
            </a:ln>
          </p:spPr>
          <p:txBody>
            <a:bodyPr wrap="none" lIns="0" tIns="0" rIns="0" bIns="0">
              <a:spAutoFit/>
            </a:bodyPr>
            <a:lstStyle/>
            <a:p>
              <a:pPr algn="ctr" eaLnBrk="1" hangingPunct="1"/>
              <a:r>
                <a:rPr lang="en-US" altLang="en-US" sz="4800">
                  <a:latin typeface="Times New Roman" pitchFamily="18" charset="0"/>
                </a:rPr>
                <a:t>...</a:t>
              </a:r>
              <a:endParaRPr lang="en-US" altLang="en-US" sz="4800"/>
            </a:p>
          </p:txBody>
        </p:sp>
        <p:sp>
          <p:nvSpPr>
            <p:cNvPr id="25617" name="Line 24"/>
            <p:cNvSpPr>
              <a:spLocks noChangeShapeType="1"/>
            </p:cNvSpPr>
            <p:nvPr/>
          </p:nvSpPr>
          <p:spPr bwMode="auto">
            <a:xfrm>
              <a:off x="6287912" y="3858543"/>
              <a:ext cx="514773" cy="0"/>
            </a:xfrm>
            <a:prstGeom prst="line">
              <a:avLst/>
            </a:prstGeom>
            <a:noFill/>
            <a:ln w="6350">
              <a:solidFill>
                <a:srgbClr val="000000"/>
              </a:solidFill>
              <a:round/>
              <a:headEnd/>
              <a:tailEnd/>
            </a:ln>
          </p:spPr>
          <p:txBody>
            <a:bodyPr lIns="130046" tIns="65023" rIns="130046" bIns="65023"/>
            <a:lstStyle/>
            <a:p>
              <a:endParaRPr lang="en-US"/>
            </a:p>
          </p:txBody>
        </p:sp>
        <p:sp>
          <p:nvSpPr>
            <p:cNvPr id="25618" name="Freeform 25"/>
            <p:cNvSpPr>
              <a:spLocks/>
            </p:cNvSpPr>
            <p:nvPr/>
          </p:nvSpPr>
          <p:spPr bwMode="auto">
            <a:xfrm>
              <a:off x="6771076" y="3813387"/>
              <a:ext cx="144498" cy="115146"/>
            </a:xfrm>
            <a:custGeom>
              <a:avLst/>
              <a:gdLst>
                <a:gd name="T0" fmla="*/ 2147483646 w 64"/>
                <a:gd name="T1" fmla="*/ 2147483646 h 51"/>
                <a:gd name="T2" fmla="*/ 0 w 64"/>
                <a:gd name="T3" fmla="*/ 2147483646 h 51"/>
                <a:gd name="T4" fmla="*/ 2147483646 w 64"/>
                <a:gd name="T5" fmla="*/ 0 h 51"/>
                <a:gd name="T6" fmla="*/ 2147483646 w 64"/>
                <a:gd name="T7" fmla="*/ 2147483646 h 51"/>
                <a:gd name="T8" fmla="*/ 0 60000 65536"/>
                <a:gd name="T9" fmla="*/ 0 60000 65536"/>
                <a:gd name="T10" fmla="*/ 0 60000 65536"/>
                <a:gd name="T11" fmla="*/ 0 60000 65536"/>
                <a:gd name="T12" fmla="*/ 0 w 64"/>
                <a:gd name="T13" fmla="*/ 0 h 51"/>
                <a:gd name="T14" fmla="*/ 64 w 64"/>
                <a:gd name="T15" fmla="*/ 51 h 51"/>
              </a:gdLst>
              <a:ahLst/>
              <a:cxnLst>
                <a:cxn ang="T8">
                  <a:pos x="T0" y="T1"/>
                </a:cxn>
                <a:cxn ang="T9">
                  <a:pos x="T2" y="T3"/>
                </a:cxn>
                <a:cxn ang="T10">
                  <a:pos x="T4" y="T5"/>
                </a:cxn>
                <a:cxn ang="T11">
                  <a:pos x="T6" y="T7"/>
                </a:cxn>
              </a:cxnLst>
              <a:rect l="T12" t="T13" r="T14" b="T15"/>
              <a:pathLst>
                <a:path w="64" h="51">
                  <a:moveTo>
                    <a:pt x="64" y="27"/>
                  </a:moveTo>
                  <a:lnTo>
                    <a:pt x="0" y="51"/>
                  </a:lnTo>
                  <a:lnTo>
                    <a:pt x="1" y="0"/>
                  </a:lnTo>
                  <a:lnTo>
                    <a:pt x="64" y="27"/>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19" name="Rectangle 26"/>
            <p:cNvSpPr>
              <a:spLocks noChangeArrowheads="1"/>
            </p:cNvSpPr>
            <p:nvPr/>
          </p:nvSpPr>
          <p:spPr bwMode="auto">
            <a:xfrm>
              <a:off x="4201725" y="5337387"/>
              <a:ext cx="4343964" cy="505742"/>
            </a:xfrm>
            <a:prstGeom prst="rect">
              <a:avLst/>
            </a:prstGeom>
            <a:solidFill>
              <a:srgbClr val="FFFFFF"/>
            </a:solidFill>
            <a:ln w="6350">
              <a:solidFill>
                <a:srgbClr val="000000"/>
              </a:solidFill>
              <a:miter lim="800000"/>
              <a:headEnd/>
              <a:tailEnd/>
            </a:ln>
          </p:spPr>
          <p:txBody>
            <a:bodyPr lIns="130046" tIns="65023" rIns="130046" bIns="65023"/>
            <a:lstStyle/>
            <a:p>
              <a:pPr algn="ctr" eaLnBrk="1" hangingPunct="1"/>
              <a:endParaRPr lang="en-US" altLang="en-US" sz="4800"/>
            </a:p>
          </p:txBody>
        </p:sp>
        <p:sp>
          <p:nvSpPr>
            <p:cNvPr id="25620" name="Oval 28"/>
            <p:cNvSpPr>
              <a:spLocks noChangeArrowheads="1"/>
            </p:cNvSpPr>
            <p:nvPr/>
          </p:nvSpPr>
          <p:spPr bwMode="auto">
            <a:xfrm>
              <a:off x="4138508" y="4436534"/>
              <a:ext cx="399626" cy="397369"/>
            </a:xfrm>
            <a:prstGeom prst="ellipse">
              <a:avLst/>
            </a:prstGeom>
            <a:solidFill>
              <a:srgbClr val="FFFFFF"/>
            </a:solidFill>
            <a:ln w="6350">
              <a:solidFill>
                <a:srgbClr val="000000"/>
              </a:solidFill>
              <a:round/>
              <a:headEnd/>
              <a:tailEnd/>
            </a:ln>
          </p:spPr>
          <p:txBody>
            <a:bodyPr lIns="130046" tIns="65023" rIns="130046" bIns="65023"/>
            <a:lstStyle/>
            <a:p>
              <a:pPr algn="ctr" eaLnBrk="1" hangingPunct="1"/>
              <a:endParaRPr lang="en-US" altLang="en-US" sz="4800"/>
            </a:p>
          </p:txBody>
        </p:sp>
        <p:sp>
          <p:nvSpPr>
            <p:cNvPr id="25621" name="Line 29"/>
            <p:cNvSpPr>
              <a:spLocks noChangeShapeType="1"/>
            </p:cNvSpPr>
            <p:nvPr/>
          </p:nvSpPr>
          <p:spPr bwMode="auto">
            <a:xfrm>
              <a:off x="4192695" y="4488463"/>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5622" name="Line 30"/>
            <p:cNvSpPr>
              <a:spLocks noChangeShapeType="1"/>
            </p:cNvSpPr>
            <p:nvPr/>
          </p:nvSpPr>
          <p:spPr bwMode="auto">
            <a:xfrm flipV="1">
              <a:off x="4192695" y="4488463"/>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5623" name="Line 31"/>
            <p:cNvSpPr>
              <a:spLocks noChangeShapeType="1"/>
            </p:cNvSpPr>
            <p:nvPr/>
          </p:nvSpPr>
          <p:spPr bwMode="auto">
            <a:xfrm>
              <a:off x="4343965" y="4856481"/>
              <a:ext cx="2258" cy="368017"/>
            </a:xfrm>
            <a:prstGeom prst="line">
              <a:avLst/>
            </a:prstGeom>
            <a:noFill/>
            <a:ln w="6350">
              <a:solidFill>
                <a:srgbClr val="000000"/>
              </a:solidFill>
              <a:round/>
              <a:headEnd/>
              <a:tailEnd/>
            </a:ln>
          </p:spPr>
          <p:txBody>
            <a:bodyPr lIns="130046" tIns="65023" rIns="130046" bIns="65023"/>
            <a:lstStyle/>
            <a:p>
              <a:endParaRPr lang="en-US"/>
            </a:p>
          </p:txBody>
        </p:sp>
        <p:sp>
          <p:nvSpPr>
            <p:cNvPr id="25624" name="Freeform 32"/>
            <p:cNvSpPr>
              <a:spLocks/>
            </p:cNvSpPr>
            <p:nvPr/>
          </p:nvSpPr>
          <p:spPr bwMode="auto">
            <a:xfrm>
              <a:off x="4285262" y="5183858"/>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25" name="Line 33"/>
            <p:cNvSpPr>
              <a:spLocks noChangeShapeType="1"/>
            </p:cNvSpPr>
            <p:nvPr/>
          </p:nvSpPr>
          <p:spPr bwMode="auto">
            <a:xfrm>
              <a:off x="5653476" y="3863059"/>
              <a:ext cx="2258" cy="453813"/>
            </a:xfrm>
            <a:prstGeom prst="line">
              <a:avLst/>
            </a:prstGeom>
            <a:noFill/>
            <a:ln w="6350">
              <a:solidFill>
                <a:srgbClr val="000000"/>
              </a:solidFill>
              <a:round/>
              <a:headEnd/>
              <a:tailEnd/>
            </a:ln>
          </p:spPr>
          <p:txBody>
            <a:bodyPr lIns="130046" tIns="65023" rIns="130046" bIns="65023"/>
            <a:lstStyle/>
            <a:p>
              <a:endParaRPr lang="en-US"/>
            </a:p>
          </p:txBody>
        </p:sp>
        <p:sp>
          <p:nvSpPr>
            <p:cNvPr id="25626" name="Freeform 34"/>
            <p:cNvSpPr>
              <a:spLocks/>
            </p:cNvSpPr>
            <p:nvPr/>
          </p:nvSpPr>
          <p:spPr bwMode="auto">
            <a:xfrm>
              <a:off x="5594774" y="4276231"/>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27" name="Oval 35"/>
            <p:cNvSpPr>
              <a:spLocks noChangeArrowheads="1"/>
            </p:cNvSpPr>
            <p:nvPr/>
          </p:nvSpPr>
          <p:spPr bwMode="auto">
            <a:xfrm>
              <a:off x="5448018" y="4429760"/>
              <a:ext cx="397369" cy="397369"/>
            </a:xfrm>
            <a:prstGeom prst="ellipse">
              <a:avLst/>
            </a:prstGeom>
            <a:solidFill>
              <a:srgbClr val="FFFFFF"/>
            </a:solidFill>
            <a:ln w="6350">
              <a:solidFill>
                <a:srgbClr val="000000"/>
              </a:solidFill>
              <a:round/>
              <a:headEnd/>
              <a:tailEnd/>
            </a:ln>
          </p:spPr>
          <p:txBody>
            <a:bodyPr lIns="130046" tIns="65023" rIns="130046" bIns="65023"/>
            <a:lstStyle/>
            <a:p>
              <a:pPr algn="ctr" eaLnBrk="1" hangingPunct="1"/>
              <a:endParaRPr lang="en-US" altLang="en-US" sz="4800"/>
            </a:p>
          </p:txBody>
        </p:sp>
        <p:sp>
          <p:nvSpPr>
            <p:cNvPr id="25628" name="Line 36"/>
            <p:cNvSpPr>
              <a:spLocks noChangeShapeType="1"/>
            </p:cNvSpPr>
            <p:nvPr/>
          </p:nvSpPr>
          <p:spPr bwMode="auto">
            <a:xfrm>
              <a:off x="5499947" y="4481690"/>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5629" name="Line 37"/>
            <p:cNvSpPr>
              <a:spLocks noChangeShapeType="1"/>
            </p:cNvSpPr>
            <p:nvPr/>
          </p:nvSpPr>
          <p:spPr bwMode="auto">
            <a:xfrm flipV="1">
              <a:off x="5499947" y="4481690"/>
              <a:ext cx="304801" cy="311573"/>
            </a:xfrm>
            <a:prstGeom prst="line">
              <a:avLst/>
            </a:prstGeom>
            <a:noFill/>
            <a:ln w="6350">
              <a:solidFill>
                <a:srgbClr val="000000"/>
              </a:solidFill>
              <a:round/>
              <a:headEnd/>
              <a:tailEnd/>
            </a:ln>
          </p:spPr>
          <p:txBody>
            <a:bodyPr lIns="130046" tIns="65023" rIns="130046" bIns="65023"/>
            <a:lstStyle/>
            <a:p>
              <a:endParaRPr lang="en-US"/>
            </a:p>
          </p:txBody>
        </p:sp>
        <p:sp>
          <p:nvSpPr>
            <p:cNvPr id="25630" name="Line 38"/>
            <p:cNvSpPr>
              <a:spLocks noChangeShapeType="1"/>
            </p:cNvSpPr>
            <p:nvPr/>
          </p:nvSpPr>
          <p:spPr bwMode="auto">
            <a:xfrm>
              <a:off x="5653476" y="4849707"/>
              <a:ext cx="2258" cy="374791"/>
            </a:xfrm>
            <a:prstGeom prst="line">
              <a:avLst/>
            </a:prstGeom>
            <a:noFill/>
            <a:ln w="6350">
              <a:solidFill>
                <a:srgbClr val="000000"/>
              </a:solidFill>
              <a:round/>
              <a:headEnd/>
              <a:tailEnd/>
            </a:ln>
          </p:spPr>
          <p:txBody>
            <a:bodyPr lIns="130046" tIns="65023" rIns="130046" bIns="65023"/>
            <a:lstStyle/>
            <a:p>
              <a:endParaRPr lang="en-US"/>
            </a:p>
          </p:txBody>
        </p:sp>
        <p:sp>
          <p:nvSpPr>
            <p:cNvPr id="25631" name="Freeform 39"/>
            <p:cNvSpPr>
              <a:spLocks/>
            </p:cNvSpPr>
            <p:nvPr/>
          </p:nvSpPr>
          <p:spPr bwMode="auto">
            <a:xfrm>
              <a:off x="5594774" y="5183858"/>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32" name="Line 40"/>
            <p:cNvSpPr>
              <a:spLocks noChangeShapeType="1"/>
            </p:cNvSpPr>
            <p:nvPr/>
          </p:nvSpPr>
          <p:spPr bwMode="auto">
            <a:xfrm>
              <a:off x="8109938" y="3874347"/>
              <a:ext cx="2258" cy="442524"/>
            </a:xfrm>
            <a:prstGeom prst="line">
              <a:avLst/>
            </a:prstGeom>
            <a:noFill/>
            <a:ln w="6350">
              <a:solidFill>
                <a:srgbClr val="000000"/>
              </a:solidFill>
              <a:round/>
              <a:headEnd/>
              <a:tailEnd/>
            </a:ln>
          </p:spPr>
          <p:txBody>
            <a:bodyPr lIns="130046" tIns="65023" rIns="130046" bIns="65023"/>
            <a:lstStyle/>
            <a:p>
              <a:endParaRPr lang="en-US"/>
            </a:p>
          </p:txBody>
        </p:sp>
        <p:sp>
          <p:nvSpPr>
            <p:cNvPr id="25633" name="Freeform 41"/>
            <p:cNvSpPr>
              <a:spLocks/>
            </p:cNvSpPr>
            <p:nvPr/>
          </p:nvSpPr>
          <p:spPr bwMode="auto">
            <a:xfrm>
              <a:off x="8051236" y="4276231"/>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34" name="Oval 42"/>
            <p:cNvSpPr>
              <a:spLocks noChangeArrowheads="1"/>
            </p:cNvSpPr>
            <p:nvPr/>
          </p:nvSpPr>
          <p:spPr bwMode="auto">
            <a:xfrm>
              <a:off x="7904481" y="4429760"/>
              <a:ext cx="397369" cy="397369"/>
            </a:xfrm>
            <a:prstGeom prst="ellipse">
              <a:avLst/>
            </a:prstGeom>
            <a:solidFill>
              <a:srgbClr val="FFFFFF"/>
            </a:solidFill>
            <a:ln w="6350">
              <a:solidFill>
                <a:srgbClr val="000000"/>
              </a:solidFill>
              <a:round/>
              <a:headEnd/>
              <a:tailEnd/>
            </a:ln>
          </p:spPr>
          <p:txBody>
            <a:bodyPr lIns="130046" tIns="65023" rIns="130046" bIns="65023"/>
            <a:lstStyle/>
            <a:p>
              <a:pPr algn="ctr" eaLnBrk="1" hangingPunct="1"/>
              <a:endParaRPr lang="en-US" altLang="en-US" sz="4800"/>
            </a:p>
          </p:txBody>
        </p:sp>
        <p:sp>
          <p:nvSpPr>
            <p:cNvPr id="25635" name="Line 43"/>
            <p:cNvSpPr>
              <a:spLocks noChangeShapeType="1"/>
            </p:cNvSpPr>
            <p:nvPr/>
          </p:nvSpPr>
          <p:spPr bwMode="auto">
            <a:xfrm>
              <a:off x="7956410" y="4481690"/>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5636" name="Line 44"/>
            <p:cNvSpPr>
              <a:spLocks noChangeShapeType="1"/>
            </p:cNvSpPr>
            <p:nvPr/>
          </p:nvSpPr>
          <p:spPr bwMode="auto">
            <a:xfrm flipV="1">
              <a:off x="7956409" y="4481690"/>
              <a:ext cx="304801" cy="311573"/>
            </a:xfrm>
            <a:prstGeom prst="line">
              <a:avLst/>
            </a:prstGeom>
            <a:noFill/>
            <a:ln w="6350">
              <a:solidFill>
                <a:srgbClr val="000000"/>
              </a:solidFill>
              <a:round/>
              <a:headEnd/>
              <a:tailEnd/>
            </a:ln>
          </p:spPr>
          <p:txBody>
            <a:bodyPr lIns="130046" tIns="65023" rIns="130046" bIns="65023"/>
            <a:lstStyle/>
            <a:p>
              <a:endParaRPr lang="en-US"/>
            </a:p>
          </p:txBody>
        </p:sp>
        <p:sp>
          <p:nvSpPr>
            <p:cNvPr id="25637" name="Line 45"/>
            <p:cNvSpPr>
              <a:spLocks noChangeShapeType="1"/>
            </p:cNvSpPr>
            <p:nvPr/>
          </p:nvSpPr>
          <p:spPr bwMode="auto">
            <a:xfrm>
              <a:off x="8109938" y="4849707"/>
              <a:ext cx="2258" cy="374791"/>
            </a:xfrm>
            <a:prstGeom prst="line">
              <a:avLst/>
            </a:prstGeom>
            <a:noFill/>
            <a:ln w="6350">
              <a:solidFill>
                <a:srgbClr val="000000"/>
              </a:solidFill>
              <a:round/>
              <a:headEnd/>
              <a:tailEnd/>
            </a:ln>
          </p:spPr>
          <p:txBody>
            <a:bodyPr lIns="130046" tIns="65023" rIns="130046" bIns="65023"/>
            <a:lstStyle/>
            <a:p>
              <a:endParaRPr lang="en-US"/>
            </a:p>
          </p:txBody>
        </p:sp>
        <p:sp>
          <p:nvSpPr>
            <p:cNvPr id="25638" name="Freeform 46"/>
            <p:cNvSpPr>
              <a:spLocks/>
            </p:cNvSpPr>
            <p:nvPr/>
          </p:nvSpPr>
          <p:spPr bwMode="auto">
            <a:xfrm>
              <a:off x="8051236" y="5183858"/>
              <a:ext cx="117404" cy="144498"/>
            </a:xfrm>
            <a:custGeom>
              <a:avLst/>
              <a:gdLst>
                <a:gd name="T0" fmla="*/ 2147483646 w 52"/>
                <a:gd name="T1" fmla="*/ 2147483646 h 64"/>
                <a:gd name="T2" fmla="*/ 0 w 52"/>
                <a:gd name="T3" fmla="*/ 0 h 64"/>
                <a:gd name="T4" fmla="*/ 2147483646 w 52"/>
                <a:gd name="T5" fmla="*/ 0 h 64"/>
                <a:gd name="T6" fmla="*/ 2147483646 w 52"/>
                <a:gd name="T7" fmla="*/ 2147483646 h 64"/>
                <a:gd name="T8" fmla="*/ 0 60000 65536"/>
                <a:gd name="T9" fmla="*/ 0 60000 65536"/>
                <a:gd name="T10" fmla="*/ 0 60000 65536"/>
                <a:gd name="T11" fmla="*/ 0 60000 65536"/>
                <a:gd name="T12" fmla="*/ 0 w 52"/>
                <a:gd name="T13" fmla="*/ 0 h 64"/>
                <a:gd name="T14" fmla="*/ 52 w 52"/>
                <a:gd name="T15" fmla="*/ 64 h 64"/>
              </a:gdLst>
              <a:ahLst/>
              <a:cxnLst>
                <a:cxn ang="T8">
                  <a:pos x="T0" y="T1"/>
                </a:cxn>
                <a:cxn ang="T9">
                  <a:pos x="T2" y="T3"/>
                </a:cxn>
                <a:cxn ang="T10">
                  <a:pos x="T4" y="T5"/>
                </a:cxn>
                <a:cxn ang="T11">
                  <a:pos x="T6" y="T7"/>
                </a:cxn>
              </a:cxnLst>
              <a:rect l="T12" t="T13" r="T14" b="T15"/>
              <a:pathLst>
                <a:path w="52" h="64">
                  <a:moveTo>
                    <a:pt x="26" y="64"/>
                  </a:moveTo>
                  <a:lnTo>
                    <a:pt x="0" y="0"/>
                  </a:lnTo>
                  <a:lnTo>
                    <a:pt x="52" y="0"/>
                  </a:lnTo>
                  <a:lnTo>
                    <a:pt x="26" y="64"/>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39" name="Line 47"/>
            <p:cNvSpPr>
              <a:spLocks noChangeShapeType="1"/>
            </p:cNvSpPr>
            <p:nvPr/>
          </p:nvSpPr>
          <p:spPr bwMode="auto">
            <a:xfrm>
              <a:off x="4425245" y="7319716"/>
              <a:ext cx="736036" cy="0"/>
            </a:xfrm>
            <a:prstGeom prst="line">
              <a:avLst/>
            </a:prstGeom>
            <a:noFill/>
            <a:ln w="6350">
              <a:solidFill>
                <a:srgbClr val="000000"/>
              </a:solidFill>
              <a:round/>
              <a:headEnd/>
              <a:tailEnd/>
            </a:ln>
          </p:spPr>
          <p:txBody>
            <a:bodyPr lIns="130046" tIns="65023" rIns="130046" bIns="65023"/>
            <a:lstStyle/>
            <a:p>
              <a:endParaRPr lang="en-US"/>
            </a:p>
          </p:txBody>
        </p:sp>
        <p:sp>
          <p:nvSpPr>
            <p:cNvPr id="25640" name="Rectangle 48"/>
            <p:cNvSpPr>
              <a:spLocks noChangeArrowheads="1"/>
            </p:cNvSpPr>
            <p:nvPr/>
          </p:nvSpPr>
          <p:spPr bwMode="auto">
            <a:xfrm>
              <a:off x="5161280" y="7098453"/>
              <a:ext cx="661530" cy="426721"/>
            </a:xfrm>
            <a:prstGeom prst="rect">
              <a:avLst/>
            </a:prstGeom>
            <a:solidFill>
              <a:srgbClr val="FFFFFF"/>
            </a:solidFill>
            <a:ln w="6350">
              <a:solidFill>
                <a:srgbClr val="000000"/>
              </a:solidFill>
              <a:miter lim="800000"/>
              <a:headEnd/>
              <a:tailEnd/>
            </a:ln>
          </p:spPr>
          <p:txBody>
            <a:bodyPr lIns="130046" tIns="65023" rIns="130046" bIns="65023"/>
            <a:lstStyle/>
            <a:p>
              <a:pPr algn="ctr" eaLnBrk="1" hangingPunct="1"/>
              <a:endParaRPr lang="en-US" altLang="en-US" sz="4800"/>
            </a:p>
          </p:txBody>
        </p:sp>
        <p:sp>
          <p:nvSpPr>
            <p:cNvPr id="25641" name="Rectangle 49"/>
            <p:cNvSpPr>
              <a:spLocks noChangeArrowheads="1"/>
            </p:cNvSpPr>
            <p:nvPr/>
          </p:nvSpPr>
          <p:spPr bwMode="auto">
            <a:xfrm>
              <a:off x="5388782" y="7197796"/>
              <a:ext cx="161369" cy="205185"/>
            </a:xfrm>
            <a:prstGeom prst="rect">
              <a:avLst/>
            </a:prstGeom>
            <a:noFill/>
            <a:ln w="6350">
              <a:noFill/>
              <a:miter lim="800000"/>
              <a:headEnd/>
              <a:tailEnd/>
            </a:ln>
          </p:spPr>
          <p:txBody>
            <a:bodyPr wrap="none" lIns="0" tIns="0" rIns="0" bIns="0">
              <a:spAutoFit/>
            </a:bodyPr>
            <a:lstStyle/>
            <a:p>
              <a:pPr algn="ctr" eaLnBrk="1" hangingPunct="1"/>
              <a:r>
                <a:rPr lang="en-US" altLang="en-US" sz="2000" i="1">
                  <a:latin typeface="Times New Roman" pitchFamily="18" charset="0"/>
                </a:rPr>
                <a:t>z</a:t>
              </a:r>
              <a:r>
                <a:rPr lang="en-US" altLang="en-US" sz="2000" baseline="30000">
                  <a:latin typeface="Times New Roman" pitchFamily="18" charset="0"/>
                </a:rPr>
                <a:t>-1</a:t>
              </a:r>
              <a:endParaRPr lang="en-US" altLang="en-US" sz="4800"/>
            </a:p>
          </p:txBody>
        </p:sp>
        <p:sp>
          <p:nvSpPr>
            <p:cNvPr id="25642" name="Line 50"/>
            <p:cNvSpPr>
              <a:spLocks noChangeShapeType="1"/>
            </p:cNvSpPr>
            <p:nvPr/>
          </p:nvSpPr>
          <p:spPr bwMode="auto">
            <a:xfrm>
              <a:off x="5946987" y="7319716"/>
              <a:ext cx="388338" cy="2258"/>
            </a:xfrm>
            <a:prstGeom prst="line">
              <a:avLst/>
            </a:prstGeom>
            <a:noFill/>
            <a:ln w="6350">
              <a:solidFill>
                <a:srgbClr val="000000"/>
              </a:solidFill>
              <a:round/>
              <a:headEnd/>
              <a:tailEnd/>
            </a:ln>
          </p:spPr>
          <p:txBody>
            <a:bodyPr lIns="130046" tIns="65023" rIns="130046" bIns="65023"/>
            <a:lstStyle/>
            <a:p>
              <a:endParaRPr lang="en-US"/>
            </a:p>
          </p:txBody>
        </p:sp>
        <p:sp>
          <p:nvSpPr>
            <p:cNvPr id="25643" name="Freeform 51"/>
            <p:cNvSpPr>
              <a:spLocks/>
            </p:cNvSpPr>
            <p:nvPr/>
          </p:nvSpPr>
          <p:spPr bwMode="auto">
            <a:xfrm>
              <a:off x="5843129" y="7261014"/>
              <a:ext cx="144498" cy="115147"/>
            </a:xfrm>
            <a:custGeom>
              <a:avLst/>
              <a:gdLst>
                <a:gd name="T0" fmla="*/ 0 w 64"/>
                <a:gd name="T1" fmla="*/ 2147483646 h 51"/>
                <a:gd name="T2" fmla="*/ 2147483646 w 64"/>
                <a:gd name="T3" fmla="*/ 0 h 51"/>
                <a:gd name="T4" fmla="*/ 2147483646 w 64"/>
                <a:gd name="T5" fmla="*/ 2147483646 h 51"/>
                <a:gd name="T6" fmla="*/ 0 w 64"/>
                <a:gd name="T7" fmla="*/ 2147483646 h 51"/>
                <a:gd name="T8" fmla="*/ 0 60000 65536"/>
                <a:gd name="T9" fmla="*/ 0 60000 65536"/>
                <a:gd name="T10" fmla="*/ 0 60000 65536"/>
                <a:gd name="T11" fmla="*/ 0 60000 65536"/>
                <a:gd name="T12" fmla="*/ 0 w 64"/>
                <a:gd name="T13" fmla="*/ 0 h 51"/>
                <a:gd name="T14" fmla="*/ 64 w 64"/>
                <a:gd name="T15" fmla="*/ 51 h 51"/>
              </a:gdLst>
              <a:ahLst/>
              <a:cxnLst>
                <a:cxn ang="T8">
                  <a:pos x="T0" y="T1"/>
                </a:cxn>
                <a:cxn ang="T9">
                  <a:pos x="T2" y="T3"/>
                </a:cxn>
                <a:cxn ang="T10">
                  <a:pos x="T4" y="T5"/>
                </a:cxn>
                <a:cxn ang="T11">
                  <a:pos x="T6" y="T7"/>
                </a:cxn>
              </a:cxnLst>
              <a:rect l="T12" t="T13" r="T14" b="T15"/>
              <a:pathLst>
                <a:path w="64" h="51">
                  <a:moveTo>
                    <a:pt x="0" y="26"/>
                  </a:moveTo>
                  <a:lnTo>
                    <a:pt x="64" y="0"/>
                  </a:lnTo>
                  <a:lnTo>
                    <a:pt x="64" y="51"/>
                  </a:lnTo>
                  <a:lnTo>
                    <a:pt x="0" y="26"/>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44" name="Rectangle 52"/>
            <p:cNvSpPr>
              <a:spLocks noChangeArrowheads="1"/>
            </p:cNvSpPr>
            <p:nvPr/>
          </p:nvSpPr>
          <p:spPr bwMode="auto">
            <a:xfrm>
              <a:off x="7721600" y="7102969"/>
              <a:ext cx="670561" cy="426721"/>
            </a:xfrm>
            <a:prstGeom prst="rect">
              <a:avLst/>
            </a:prstGeom>
            <a:solidFill>
              <a:srgbClr val="FFFFFF"/>
            </a:solidFill>
            <a:ln w="6350">
              <a:solidFill>
                <a:srgbClr val="000000"/>
              </a:solidFill>
              <a:miter lim="800000"/>
              <a:headEnd/>
              <a:tailEnd/>
            </a:ln>
          </p:spPr>
          <p:txBody>
            <a:bodyPr lIns="130046" tIns="65023" rIns="130046" bIns="65023"/>
            <a:lstStyle/>
            <a:p>
              <a:pPr algn="ctr" eaLnBrk="1" hangingPunct="1"/>
              <a:endParaRPr lang="en-US" altLang="en-US" sz="4800"/>
            </a:p>
          </p:txBody>
        </p:sp>
        <p:sp>
          <p:nvSpPr>
            <p:cNvPr id="25645" name="Rectangle 53"/>
            <p:cNvSpPr>
              <a:spLocks noChangeArrowheads="1"/>
            </p:cNvSpPr>
            <p:nvPr/>
          </p:nvSpPr>
          <p:spPr bwMode="auto">
            <a:xfrm>
              <a:off x="8050703" y="7202311"/>
              <a:ext cx="161369" cy="205185"/>
            </a:xfrm>
            <a:prstGeom prst="rect">
              <a:avLst/>
            </a:prstGeom>
            <a:noFill/>
            <a:ln w="6350">
              <a:noFill/>
              <a:miter lim="800000"/>
              <a:headEnd/>
              <a:tailEnd/>
            </a:ln>
          </p:spPr>
          <p:txBody>
            <a:bodyPr wrap="none" lIns="0" tIns="0" rIns="0" bIns="0">
              <a:spAutoFit/>
            </a:bodyPr>
            <a:lstStyle/>
            <a:p>
              <a:pPr algn="ctr" eaLnBrk="1" hangingPunct="1"/>
              <a:r>
                <a:rPr lang="en-US" altLang="en-US" sz="2000" i="1">
                  <a:latin typeface="Times New Roman" pitchFamily="18" charset="0"/>
                </a:rPr>
                <a:t>z</a:t>
              </a:r>
              <a:r>
                <a:rPr lang="en-US" altLang="en-US" sz="2000" baseline="30000">
                  <a:latin typeface="Times New Roman" pitchFamily="18" charset="0"/>
                </a:rPr>
                <a:t>-1</a:t>
              </a:r>
              <a:endParaRPr lang="en-US" altLang="en-US" sz="4800"/>
            </a:p>
          </p:txBody>
        </p:sp>
        <p:sp>
          <p:nvSpPr>
            <p:cNvPr id="25646" name="Line 54"/>
            <p:cNvSpPr>
              <a:spLocks noChangeShapeType="1"/>
            </p:cNvSpPr>
            <p:nvPr/>
          </p:nvSpPr>
          <p:spPr bwMode="auto">
            <a:xfrm flipV="1">
              <a:off x="8439573" y="7326490"/>
              <a:ext cx="424462" cy="13547"/>
            </a:xfrm>
            <a:prstGeom prst="line">
              <a:avLst/>
            </a:prstGeom>
            <a:noFill/>
            <a:ln w="6350">
              <a:solidFill>
                <a:srgbClr val="000000"/>
              </a:solidFill>
              <a:round/>
              <a:headEnd/>
              <a:tailEnd/>
            </a:ln>
          </p:spPr>
          <p:txBody>
            <a:bodyPr lIns="130046" tIns="65023" rIns="130046" bIns="65023"/>
            <a:lstStyle/>
            <a:p>
              <a:endParaRPr lang="en-US"/>
            </a:p>
          </p:txBody>
        </p:sp>
        <p:sp>
          <p:nvSpPr>
            <p:cNvPr id="25647" name="Freeform 55"/>
            <p:cNvSpPr>
              <a:spLocks/>
            </p:cNvSpPr>
            <p:nvPr/>
          </p:nvSpPr>
          <p:spPr bwMode="auto">
            <a:xfrm>
              <a:off x="8439574" y="7265530"/>
              <a:ext cx="142241" cy="115147"/>
            </a:xfrm>
            <a:custGeom>
              <a:avLst/>
              <a:gdLst>
                <a:gd name="T0" fmla="*/ 0 w 63"/>
                <a:gd name="T1" fmla="*/ 2147483646 h 51"/>
                <a:gd name="T2" fmla="*/ 2147483646 w 63"/>
                <a:gd name="T3" fmla="*/ 0 h 51"/>
                <a:gd name="T4" fmla="*/ 2147483646 w 63"/>
                <a:gd name="T5" fmla="*/ 2147483646 h 51"/>
                <a:gd name="T6" fmla="*/ 0 w 63"/>
                <a:gd name="T7" fmla="*/ 2147483646 h 51"/>
                <a:gd name="T8" fmla="*/ 0 60000 65536"/>
                <a:gd name="T9" fmla="*/ 0 60000 65536"/>
                <a:gd name="T10" fmla="*/ 0 60000 65536"/>
                <a:gd name="T11" fmla="*/ 0 60000 65536"/>
                <a:gd name="T12" fmla="*/ 0 w 63"/>
                <a:gd name="T13" fmla="*/ 0 h 51"/>
                <a:gd name="T14" fmla="*/ 63 w 63"/>
                <a:gd name="T15" fmla="*/ 51 h 51"/>
              </a:gdLst>
              <a:ahLst/>
              <a:cxnLst>
                <a:cxn ang="T8">
                  <a:pos x="T0" y="T1"/>
                </a:cxn>
                <a:cxn ang="T9">
                  <a:pos x="T2" y="T3"/>
                </a:cxn>
                <a:cxn ang="T10">
                  <a:pos x="T4" y="T5"/>
                </a:cxn>
                <a:cxn ang="T11">
                  <a:pos x="T6" y="T7"/>
                </a:cxn>
              </a:cxnLst>
              <a:rect l="T12" t="T13" r="T14" b="T15"/>
              <a:pathLst>
                <a:path w="63" h="51">
                  <a:moveTo>
                    <a:pt x="0" y="26"/>
                  </a:moveTo>
                  <a:lnTo>
                    <a:pt x="63" y="0"/>
                  </a:lnTo>
                  <a:lnTo>
                    <a:pt x="63" y="51"/>
                  </a:lnTo>
                  <a:lnTo>
                    <a:pt x="0" y="26"/>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48" name="Rectangle 56"/>
            <p:cNvSpPr>
              <a:spLocks noChangeArrowheads="1"/>
            </p:cNvSpPr>
            <p:nvPr/>
          </p:nvSpPr>
          <p:spPr bwMode="auto">
            <a:xfrm>
              <a:off x="6477566" y="7118775"/>
              <a:ext cx="221262" cy="347698"/>
            </a:xfrm>
            <a:prstGeom prst="rect">
              <a:avLst/>
            </a:prstGeom>
            <a:noFill/>
            <a:ln w="6350">
              <a:noFill/>
              <a:miter lim="800000"/>
              <a:headEnd/>
              <a:tailEnd/>
            </a:ln>
          </p:spPr>
          <p:txBody>
            <a:bodyPr lIns="130046" tIns="65023" rIns="130046" bIns="65023"/>
            <a:lstStyle/>
            <a:p>
              <a:pPr algn="ctr" eaLnBrk="1" hangingPunct="1"/>
              <a:endParaRPr lang="en-US" altLang="en-US" sz="4800"/>
            </a:p>
          </p:txBody>
        </p:sp>
        <p:sp>
          <p:nvSpPr>
            <p:cNvPr id="25649" name="Rectangle 57"/>
            <p:cNvSpPr>
              <a:spLocks noChangeArrowheads="1"/>
            </p:cNvSpPr>
            <p:nvPr/>
          </p:nvSpPr>
          <p:spPr bwMode="auto">
            <a:xfrm>
              <a:off x="6506557" y="7109743"/>
              <a:ext cx="307777" cy="492443"/>
            </a:xfrm>
            <a:prstGeom prst="rect">
              <a:avLst/>
            </a:prstGeom>
            <a:noFill/>
            <a:ln w="6350">
              <a:noFill/>
              <a:miter lim="800000"/>
              <a:headEnd/>
              <a:tailEnd/>
            </a:ln>
          </p:spPr>
          <p:txBody>
            <a:bodyPr wrap="none" lIns="0" tIns="0" rIns="0" bIns="0">
              <a:spAutoFit/>
            </a:bodyPr>
            <a:lstStyle/>
            <a:p>
              <a:pPr algn="ctr" eaLnBrk="1" hangingPunct="1"/>
              <a:r>
                <a:rPr lang="en-US" altLang="en-US" sz="4800">
                  <a:latin typeface="Times New Roman" pitchFamily="18" charset="0"/>
                </a:rPr>
                <a:t>...</a:t>
              </a:r>
              <a:endParaRPr lang="en-US" altLang="en-US" sz="4800"/>
            </a:p>
          </p:txBody>
        </p:sp>
        <p:sp>
          <p:nvSpPr>
            <p:cNvPr id="25650" name="Line 58"/>
            <p:cNvSpPr>
              <a:spLocks noChangeShapeType="1"/>
            </p:cNvSpPr>
            <p:nvPr/>
          </p:nvSpPr>
          <p:spPr bwMode="auto">
            <a:xfrm>
              <a:off x="6985565" y="7324231"/>
              <a:ext cx="686364" cy="2258"/>
            </a:xfrm>
            <a:prstGeom prst="line">
              <a:avLst/>
            </a:prstGeom>
            <a:noFill/>
            <a:ln w="6350">
              <a:solidFill>
                <a:srgbClr val="000000"/>
              </a:solidFill>
              <a:round/>
              <a:headEnd/>
              <a:tailEnd/>
            </a:ln>
          </p:spPr>
          <p:txBody>
            <a:bodyPr lIns="130046" tIns="65023" rIns="130046" bIns="65023"/>
            <a:lstStyle/>
            <a:p>
              <a:endParaRPr lang="en-US"/>
            </a:p>
          </p:txBody>
        </p:sp>
        <p:sp>
          <p:nvSpPr>
            <p:cNvPr id="25651" name="Freeform 59"/>
            <p:cNvSpPr>
              <a:spLocks/>
            </p:cNvSpPr>
            <p:nvPr/>
          </p:nvSpPr>
          <p:spPr bwMode="auto">
            <a:xfrm>
              <a:off x="6881707" y="7265530"/>
              <a:ext cx="142241" cy="115147"/>
            </a:xfrm>
            <a:custGeom>
              <a:avLst/>
              <a:gdLst>
                <a:gd name="T0" fmla="*/ 0 w 63"/>
                <a:gd name="T1" fmla="*/ 2147483646 h 51"/>
                <a:gd name="T2" fmla="*/ 2147483646 w 63"/>
                <a:gd name="T3" fmla="*/ 0 h 51"/>
                <a:gd name="T4" fmla="*/ 2147483646 w 63"/>
                <a:gd name="T5" fmla="*/ 2147483646 h 51"/>
                <a:gd name="T6" fmla="*/ 0 w 63"/>
                <a:gd name="T7" fmla="*/ 2147483646 h 51"/>
                <a:gd name="T8" fmla="*/ 0 60000 65536"/>
                <a:gd name="T9" fmla="*/ 0 60000 65536"/>
                <a:gd name="T10" fmla="*/ 0 60000 65536"/>
                <a:gd name="T11" fmla="*/ 0 60000 65536"/>
                <a:gd name="T12" fmla="*/ 0 w 63"/>
                <a:gd name="T13" fmla="*/ 0 h 51"/>
                <a:gd name="T14" fmla="*/ 63 w 63"/>
                <a:gd name="T15" fmla="*/ 51 h 51"/>
              </a:gdLst>
              <a:ahLst/>
              <a:cxnLst>
                <a:cxn ang="T8">
                  <a:pos x="T0" y="T1"/>
                </a:cxn>
                <a:cxn ang="T9">
                  <a:pos x="T2" y="T3"/>
                </a:cxn>
                <a:cxn ang="T10">
                  <a:pos x="T4" y="T5"/>
                </a:cxn>
                <a:cxn ang="T11">
                  <a:pos x="T6" y="T7"/>
                </a:cxn>
              </a:cxnLst>
              <a:rect l="T12" t="T13" r="T14" b="T15"/>
              <a:pathLst>
                <a:path w="63" h="51">
                  <a:moveTo>
                    <a:pt x="0" y="26"/>
                  </a:moveTo>
                  <a:lnTo>
                    <a:pt x="63" y="0"/>
                  </a:lnTo>
                  <a:lnTo>
                    <a:pt x="63" y="51"/>
                  </a:lnTo>
                  <a:lnTo>
                    <a:pt x="0" y="26"/>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52" name="Line 60"/>
            <p:cNvSpPr>
              <a:spLocks noChangeShapeType="1"/>
            </p:cNvSpPr>
            <p:nvPr/>
          </p:nvSpPr>
          <p:spPr bwMode="auto">
            <a:xfrm>
              <a:off x="4425245" y="5969565"/>
              <a:ext cx="2258" cy="442524"/>
            </a:xfrm>
            <a:prstGeom prst="line">
              <a:avLst/>
            </a:prstGeom>
            <a:noFill/>
            <a:ln w="6350">
              <a:solidFill>
                <a:srgbClr val="000000"/>
              </a:solidFill>
              <a:round/>
              <a:headEnd/>
              <a:tailEnd/>
            </a:ln>
          </p:spPr>
          <p:txBody>
            <a:bodyPr lIns="130046" tIns="65023" rIns="130046" bIns="65023"/>
            <a:lstStyle/>
            <a:p>
              <a:endParaRPr lang="en-US"/>
            </a:p>
          </p:txBody>
        </p:sp>
        <p:sp>
          <p:nvSpPr>
            <p:cNvPr id="25653" name="Freeform 61"/>
            <p:cNvSpPr>
              <a:spLocks/>
            </p:cNvSpPr>
            <p:nvPr/>
          </p:nvSpPr>
          <p:spPr bwMode="auto">
            <a:xfrm>
              <a:off x="4366542" y="5865707"/>
              <a:ext cx="117404" cy="142241"/>
            </a:xfrm>
            <a:custGeom>
              <a:avLst/>
              <a:gdLst>
                <a:gd name="T0" fmla="*/ 2147483646 w 52"/>
                <a:gd name="T1" fmla="*/ 0 h 63"/>
                <a:gd name="T2" fmla="*/ 2147483646 w 52"/>
                <a:gd name="T3" fmla="*/ 2147483646 h 63"/>
                <a:gd name="T4" fmla="*/ 0 w 52"/>
                <a:gd name="T5" fmla="*/ 2147483646 h 63"/>
                <a:gd name="T6" fmla="*/ 2147483646 w 52"/>
                <a:gd name="T7" fmla="*/ 0 h 63"/>
                <a:gd name="T8" fmla="*/ 0 60000 65536"/>
                <a:gd name="T9" fmla="*/ 0 60000 65536"/>
                <a:gd name="T10" fmla="*/ 0 60000 65536"/>
                <a:gd name="T11" fmla="*/ 0 60000 65536"/>
                <a:gd name="T12" fmla="*/ 0 w 52"/>
                <a:gd name="T13" fmla="*/ 0 h 63"/>
                <a:gd name="T14" fmla="*/ 52 w 52"/>
                <a:gd name="T15" fmla="*/ 63 h 63"/>
              </a:gdLst>
              <a:ahLst/>
              <a:cxnLst>
                <a:cxn ang="T8">
                  <a:pos x="T0" y="T1"/>
                </a:cxn>
                <a:cxn ang="T9">
                  <a:pos x="T2" y="T3"/>
                </a:cxn>
                <a:cxn ang="T10">
                  <a:pos x="T4" y="T5"/>
                </a:cxn>
                <a:cxn ang="T11">
                  <a:pos x="T6" y="T7"/>
                </a:cxn>
              </a:cxnLst>
              <a:rect l="T12" t="T13" r="T14" b="T15"/>
              <a:pathLst>
                <a:path w="52" h="63">
                  <a:moveTo>
                    <a:pt x="26" y="0"/>
                  </a:moveTo>
                  <a:lnTo>
                    <a:pt x="52" y="63"/>
                  </a:lnTo>
                  <a:lnTo>
                    <a:pt x="0" y="63"/>
                  </a:lnTo>
                  <a:lnTo>
                    <a:pt x="26" y="0"/>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54" name="Oval 62"/>
            <p:cNvSpPr>
              <a:spLocks noChangeArrowheads="1"/>
            </p:cNvSpPr>
            <p:nvPr/>
          </p:nvSpPr>
          <p:spPr bwMode="auto">
            <a:xfrm>
              <a:off x="4219787" y="6421121"/>
              <a:ext cx="397369" cy="395112"/>
            </a:xfrm>
            <a:prstGeom prst="ellipse">
              <a:avLst/>
            </a:prstGeom>
            <a:solidFill>
              <a:srgbClr val="FFFFFF"/>
            </a:solidFill>
            <a:ln w="6350">
              <a:solidFill>
                <a:srgbClr val="000000"/>
              </a:solidFill>
              <a:round/>
              <a:headEnd/>
              <a:tailEnd/>
            </a:ln>
          </p:spPr>
          <p:txBody>
            <a:bodyPr lIns="130046" tIns="65023" rIns="130046" bIns="65023"/>
            <a:lstStyle/>
            <a:p>
              <a:pPr algn="ctr" eaLnBrk="1" hangingPunct="1"/>
              <a:endParaRPr lang="en-US" altLang="en-US" sz="4800"/>
            </a:p>
          </p:txBody>
        </p:sp>
        <p:sp>
          <p:nvSpPr>
            <p:cNvPr id="25655" name="Line 63"/>
            <p:cNvSpPr>
              <a:spLocks noChangeShapeType="1"/>
            </p:cNvSpPr>
            <p:nvPr/>
          </p:nvSpPr>
          <p:spPr bwMode="auto">
            <a:xfrm>
              <a:off x="4273975" y="6473050"/>
              <a:ext cx="300284" cy="311573"/>
            </a:xfrm>
            <a:prstGeom prst="line">
              <a:avLst/>
            </a:prstGeom>
            <a:noFill/>
            <a:ln w="6350">
              <a:solidFill>
                <a:srgbClr val="000000"/>
              </a:solidFill>
              <a:round/>
              <a:headEnd/>
              <a:tailEnd/>
            </a:ln>
          </p:spPr>
          <p:txBody>
            <a:bodyPr lIns="130046" tIns="65023" rIns="130046" bIns="65023"/>
            <a:lstStyle/>
            <a:p>
              <a:endParaRPr lang="en-US"/>
            </a:p>
          </p:txBody>
        </p:sp>
        <p:sp>
          <p:nvSpPr>
            <p:cNvPr id="25656" name="Line 64"/>
            <p:cNvSpPr>
              <a:spLocks noChangeShapeType="1"/>
            </p:cNvSpPr>
            <p:nvPr/>
          </p:nvSpPr>
          <p:spPr bwMode="auto">
            <a:xfrm flipV="1">
              <a:off x="4273975" y="6473050"/>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5657" name="Line 65"/>
            <p:cNvSpPr>
              <a:spLocks noChangeShapeType="1"/>
            </p:cNvSpPr>
            <p:nvPr/>
          </p:nvSpPr>
          <p:spPr bwMode="auto">
            <a:xfrm>
              <a:off x="4425245" y="6944925"/>
              <a:ext cx="2258" cy="374791"/>
            </a:xfrm>
            <a:prstGeom prst="line">
              <a:avLst/>
            </a:prstGeom>
            <a:noFill/>
            <a:ln w="6350">
              <a:solidFill>
                <a:srgbClr val="000000"/>
              </a:solidFill>
              <a:round/>
              <a:headEnd/>
              <a:tailEnd/>
            </a:ln>
          </p:spPr>
          <p:txBody>
            <a:bodyPr lIns="130046" tIns="65023" rIns="130046" bIns="65023"/>
            <a:lstStyle/>
            <a:p>
              <a:endParaRPr lang="en-US"/>
            </a:p>
          </p:txBody>
        </p:sp>
        <p:sp>
          <p:nvSpPr>
            <p:cNvPr id="25658" name="Freeform 66"/>
            <p:cNvSpPr>
              <a:spLocks/>
            </p:cNvSpPr>
            <p:nvPr/>
          </p:nvSpPr>
          <p:spPr bwMode="auto">
            <a:xfrm>
              <a:off x="4366542" y="6841067"/>
              <a:ext cx="117404" cy="142241"/>
            </a:xfrm>
            <a:custGeom>
              <a:avLst/>
              <a:gdLst>
                <a:gd name="T0" fmla="*/ 2147483646 w 52"/>
                <a:gd name="T1" fmla="*/ 0 h 63"/>
                <a:gd name="T2" fmla="*/ 2147483646 w 52"/>
                <a:gd name="T3" fmla="*/ 2147483646 h 63"/>
                <a:gd name="T4" fmla="*/ 0 w 52"/>
                <a:gd name="T5" fmla="*/ 2147483646 h 63"/>
                <a:gd name="T6" fmla="*/ 2147483646 w 52"/>
                <a:gd name="T7" fmla="*/ 0 h 63"/>
                <a:gd name="T8" fmla="*/ 0 60000 65536"/>
                <a:gd name="T9" fmla="*/ 0 60000 65536"/>
                <a:gd name="T10" fmla="*/ 0 60000 65536"/>
                <a:gd name="T11" fmla="*/ 0 60000 65536"/>
                <a:gd name="T12" fmla="*/ 0 w 52"/>
                <a:gd name="T13" fmla="*/ 0 h 63"/>
                <a:gd name="T14" fmla="*/ 52 w 52"/>
                <a:gd name="T15" fmla="*/ 63 h 63"/>
              </a:gdLst>
              <a:ahLst/>
              <a:cxnLst>
                <a:cxn ang="T8">
                  <a:pos x="T0" y="T1"/>
                </a:cxn>
                <a:cxn ang="T9">
                  <a:pos x="T2" y="T3"/>
                </a:cxn>
                <a:cxn ang="T10">
                  <a:pos x="T4" y="T5"/>
                </a:cxn>
                <a:cxn ang="T11">
                  <a:pos x="T6" y="T7"/>
                </a:cxn>
              </a:cxnLst>
              <a:rect l="T12" t="T13" r="T14" b="T15"/>
              <a:pathLst>
                <a:path w="52" h="63">
                  <a:moveTo>
                    <a:pt x="26" y="0"/>
                  </a:moveTo>
                  <a:lnTo>
                    <a:pt x="52" y="63"/>
                  </a:lnTo>
                  <a:lnTo>
                    <a:pt x="0" y="63"/>
                  </a:lnTo>
                  <a:lnTo>
                    <a:pt x="26" y="0"/>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59" name="Line 67"/>
            <p:cNvSpPr>
              <a:spLocks noChangeShapeType="1"/>
            </p:cNvSpPr>
            <p:nvPr/>
          </p:nvSpPr>
          <p:spPr bwMode="auto">
            <a:xfrm>
              <a:off x="8568267" y="5637673"/>
              <a:ext cx="587022" cy="2257"/>
            </a:xfrm>
            <a:prstGeom prst="line">
              <a:avLst/>
            </a:prstGeom>
            <a:noFill/>
            <a:ln w="6350">
              <a:solidFill>
                <a:srgbClr val="000000"/>
              </a:solidFill>
              <a:round/>
              <a:headEnd/>
              <a:tailEnd/>
            </a:ln>
          </p:spPr>
          <p:txBody>
            <a:bodyPr lIns="130046" tIns="65023" rIns="130046" bIns="65023"/>
            <a:lstStyle/>
            <a:p>
              <a:endParaRPr lang="en-US"/>
            </a:p>
          </p:txBody>
        </p:sp>
        <p:sp>
          <p:nvSpPr>
            <p:cNvPr id="25660" name="Freeform 68"/>
            <p:cNvSpPr>
              <a:spLocks/>
            </p:cNvSpPr>
            <p:nvPr/>
          </p:nvSpPr>
          <p:spPr bwMode="auto">
            <a:xfrm>
              <a:off x="9116907" y="5581228"/>
              <a:ext cx="142241" cy="115147"/>
            </a:xfrm>
            <a:custGeom>
              <a:avLst/>
              <a:gdLst>
                <a:gd name="T0" fmla="*/ 2147483646 w 63"/>
                <a:gd name="T1" fmla="*/ 2147483646 h 51"/>
                <a:gd name="T2" fmla="*/ 0 w 63"/>
                <a:gd name="T3" fmla="*/ 2147483646 h 51"/>
                <a:gd name="T4" fmla="*/ 0 w 63"/>
                <a:gd name="T5" fmla="*/ 0 h 51"/>
                <a:gd name="T6" fmla="*/ 2147483646 w 63"/>
                <a:gd name="T7" fmla="*/ 2147483646 h 51"/>
                <a:gd name="T8" fmla="*/ 0 60000 65536"/>
                <a:gd name="T9" fmla="*/ 0 60000 65536"/>
                <a:gd name="T10" fmla="*/ 0 60000 65536"/>
                <a:gd name="T11" fmla="*/ 0 60000 65536"/>
                <a:gd name="T12" fmla="*/ 0 w 63"/>
                <a:gd name="T13" fmla="*/ 0 h 51"/>
                <a:gd name="T14" fmla="*/ 63 w 63"/>
                <a:gd name="T15" fmla="*/ 51 h 51"/>
              </a:gdLst>
              <a:ahLst/>
              <a:cxnLst>
                <a:cxn ang="T8">
                  <a:pos x="T0" y="T1"/>
                </a:cxn>
                <a:cxn ang="T9">
                  <a:pos x="T2" y="T3"/>
                </a:cxn>
                <a:cxn ang="T10">
                  <a:pos x="T4" y="T5"/>
                </a:cxn>
                <a:cxn ang="T11">
                  <a:pos x="T6" y="T7"/>
                </a:cxn>
              </a:cxnLst>
              <a:rect l="T12" t="T13" r="T14" b="T15"/>
              <a:pathLst>
                <a:path w="63" h="51">
                  <a:moveTo>
                    <a:pt x="63" y="25"/>
                  </a:moveTo>
                  <a:lnTo>
                    <a:pt x="0" y="51"/>
                  </a:lnTo>
                  <a:lnTo>
                    <a:pt x="0" y="0"/>
                  </a:lnTo>
                  <a:lnTo>
                    <a:pt x="63" y="25"/>
                  </a:lnTo>
                  <a:close/>
                </a:path>
              </a:pathLst>
            </a:custGeom>
            <a:solidFill>
              <a:srgbClr val="000000"/>
            </a:solidFill>
            <a:ln w="6350">
              <a:noFill/>
              <a:prstDash val="solid"/>
              <a:round/>
              <a:headEnd/>
              <a:tailEnd/>
            </a:ln>
          </p:spPr>
          <p:txBody>
            <a:bodyPr lIns="130046" tIns="65023" rIns="130046" bIns="65023"/>
            <a:lstStyle/>
            <a:p>
              <a:endParaRPr lang="en-US"/>
            </a:p>
          </p:txBody>
        </p:sp>
        <p:sp>
          <p:nvSpPr>
            <p:cNvPr id="25661" name="Line 69"/>
            <p:cNvSpPr>
              <a:spLocks noChangeShapeType="1"/>
            </p:cNvSpPr>
            <p:nvPr/>
          </p:nvSpPr>
          <p:spPr bwMode="auto">
            <a:xfrm>
              <a:off x="8868551" y="5637672"/>
              <a:ext cx="2258" cy="1686559"/>
            </a:xfrm>
            <a:prstGeom prst="line">
              <a:avLst/>
            </a:prstGeom>
            <a:noFill/>
            <a:ln w="6350">
              <a:solidFill>
                <a:srgbClr val="000000"/>
              </a:solidFill>
              <a:round/>
              <a:headEnd/>
              <a:tailEnd/>
            </a:ln>
          </p:spPr>
          <p:txBody>
            <a:bodyPr lIns="130046" tIns="65023" rIns="130046" bIns="65023"/>
            <a:lstStyle/>
            <a:p>
              <a:endParaRPr lang="en-US"/>
            </a:p>
          </p:txBody>
        </p:sp>
        <p:sp>
          <p:nvSpPr>
            <p:cNvPr id="25662" name="Line 70"/>
            <p:cNvSpPr>
              <a:spLocks noChangeShapeType="1"/>
            </p:cNvSpPr>
            <p:nvPr/>
          </p:nvSpPr>
          <p:spPr bwMode="auto">
            <a:xfrm>
              <a:off x="7251982" y="5969565"/>
              <a:ext cx="2258" cy="442524"/>
            </a:xfrm>
            <a:prstGeom prst="line">
              <a:avLst/>
            </a:prstGeom>
            <a:noFill/>
            <a:ln w="6350">
              <a:solidFill>
                <a:srgbClr val="000000"/>
              </a:solidFill>
              <a:round/>
              <a:headEnd/>
              <a:tailEnd/>
            </a:ln>
          </p:spPr>
          <p:txBody>
            <a:bodyPr lIns="130046" tIns="65023" rIns="130046" bIns="65023"/>
            <a:lstStyle/>
            <a:p>
              <a:endParaRPr lang="en-US"/>
            </a:p>
          </p:txBody>
        </p:sp>
        <p:sp>
          <p:nvSpPr>
            <p:cNvPr id="25663" name="Freeform 71"/>
            <p:cNvSpPr>
              <a:spLocks/>
            </p:cNvSpPr>
            <p:nvPr/>
          </p:nvSpPr>
          <p:spPr bwMode="auto">
            <a:xfrm>
              <a:off x="7193280" y="5865707"/>
              <a:ext cx="117404" cy="142241"/>
            </a:xfrm>
            <a:custGeom>
              <a:avLst/>
              <a:gdLst>
                <a:gd name="T0" fmla="*/ 2147483646 w 52"/>
                <a:gd name="T1" fmla="*/ 0 h 63"/>
                <a:gd name="T2" fmla="*/ 2147483646 w 52"/>
                <a:gd name="T3" fmla="*/ 2147483646 h 63"/>
                <a:gd name="T4" fmla="*/ 0 w 52"/>
                <a:gd name="T5" fmla="*/ 2147483646 h 63"/>
                <a:gd name="T6" fmla="*/ 2147483646 w 52"/>
                <a:gd name="T7" fmla="*/ 0 h 63"/>
                <a:gd name="T8" fmla="*/ 0 60000 65536"/>
                <a:gd name="T9" fmla="*/ 0 60000 65536"/>
                <a:gd name="T10" fmla="*/ 0 60000 65536"/>
                <a:gd name="T11" fmla="*/ 0 60000 65536"/>
                <a:gd name="T12" fmla="*/ 0 w 52"/>
                <a:gd name="T13" fmla="*/ 0 h 63"/>
                <a:gd name="T14" fmla="*/ 52 w 52"/>
                <a:gd name="T15" fmla="*/ 63 h 63"/>
              </a:gdLst>
              <a:ahLst/>
              <a:cxnLst>
                <a:cxn ang="T8">
                  <a:pos x="T0" y="T1"/>
                </a:cxn>
                <a:cxn ang="T9">
                  <a:pos x="T2" y="T3"/>
                </a:cxn>
                <a:cxn ang="T10">
                  <a:pos x="T4" y="T5"/>
                </a:cxn>
                <a:cxn ang="T11">
                  <a:pos x="T6" y="T7"/>
                </a:cxn>
              </a:cxnLst>
              <a:rect l="T12" t="T13" r="T14" b="T15"/>
              <a:pathLst>
                <a:path w="52" h="63">
                  <a:moveTo>
                    <a:pt x="26" y="0"/>
                  </a:moveTo>
                  <a:lnTo>
                    <a:pt x="52" y="63"/>
                  </a:lnTo>
                  <a:lnTo>
                    <a:pt x="0" y="63"/>
                  </a:lnTo>
                  <a:lnTo>
                    <a:pt x="26" y="0"/>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64" name="Oval 72"/>
            <p:cNvSpPr>
              <a:spLocks noChangeArrowheads="1"/>
            </p:cNvSpPr>
            <p:nvPr/>
          </p:nvSpPr>
          <p:spPr bwMode="auto">
            <a:xfrm>
              <a:off x="7046525" y="6421121"/>
              <a:ext cx="397369" cy="395112"/>
            </a:xfrm>
            <a:prstGeom prst="ellipse">
              <a:avLst/>
            </a:prstGeom>
            <a:solidFill>
              <a:srgbClr val="FFFFFF"/>
            </a:solidFill>
            <a:ln w="6350">
              <a:solidFill>
                <a:srgbClr val="000000"/>
              </a:solidFill>
              <a:round/>
              <a:headEnd/>
              <a:tailEnd/>
            </a:ln>
          </p:spPr>
          <p:txBody>
            <a:bodyPr lIns="130046" tIns="65023" rIns="130046" bIns="65023"/>
            <a:lstStyle/>
            <a:p>
              <a:pPr algn="ctr" eaLnBrk="1" hangingPunct="1"/>
              <a:endParaRPr lang="en-US" altLang="en-US" sz="4800"/>
            </a:p>
          </p:txBody>
        </p:sp>
        <p:sp>
          <p:nvSpPr>
            <p:cNvPr id="25665" name="Line 73"/>
            <p:cNvSpPr>
              <a:spLocks noChangeShapeType="1"/>
            </p:cNvSpPr>
            <p:nvPr/>
          </p:nvSpPr>
          <p:spPr bwMode="auto">
            <a:xfrm>
              <a:off x="7098454" y="6473050"/>
              <a:ext cx="302542" cy="311573"/>
            </a:xfrm>
            <a:prstGeom prst="line">
              <a:avLst/>
            </a:prstGeom>
            <a:noFill/>
            <a:ln w="6350">
              <a:solidFill>
                <a:srgbClr val="000000"/>
              </a:solidFill>
              <a:round/>
              <a:headEnd/>
              <a:tailEnd/>
            </a:ln>
          </p:spPr>
          <p:txBody>
            <a:bodyPr lIns="130046" tIns="65023" rIns="130046" bIns="65023"/>
            <a:lstStyle/>
            <a:p>
              <a:endParaRPr lang="en-US"/>
            </a:p>
          </p:txBody>
        </p:sp>
        <p:sp>
          <p:nvSpPr>
            <p:cNvPr id="25666" name="Line 74"/>
            <p:cNvSpPr>
              <a:spLocks noChangeShapeType="1"/>
            </p:cNvSpPr>
            <p:nvPr/>
          </p:nvSpPr>
          <p:spPr bwMode="auto">
            <a:xfrm flipV="1">
              <a:off x="7098454" y="6473050"/>
              <a:ext cx="304801" cy="311573"/>
            </a:xfrm>
            <a:prstGeom prst="line">
              <a:avLst/>
            </a:prstGeom>
            <a:noFill/>
            <a:ln w="6350">
              <a:solidFill>
                <a:srgbClr val="000000"/>
              </a:solidFill>
              <a:round/>
              <a:headEnd/>
              <a:tailEnd/>
            </a:ln>
          </p:spPr>
          <p:txBody>
            <a:bodyPr lIns="130046" tIns="65023" rIns="130046" bIns="65023"/>
            <a:lstStyle/>
            <a:p>
              <a:endParaRPr lang="en-US"/>
            </a:p>
          </p:txBody>
        </p:sp>
        <p:sp>
          <p:nvSpPr>
            <p:cNvPr id="25667" name="Line 75"/>
            <p:cNvSpPr>
              <a:spLocks noChangeShapeType="1"/>
            </p:cNvSpPr>
            <p:nvPr/>
          </p:nvSpPr>
          <p:spPr bwMode="auto">
            <a:xfrm>
              <a:off x="7251982" y="6944924"/>
              <a:ext cx="2258" cy="379307"/>
            </a:xfrm>
            <a:prstGeom prst="line">
              <a:avLst/>
            </a:prstGeom>
            <a:noFill/>
            <a:ln w="6350">
              <a:solidFill>
                <a:srgbClr val="000000"/>
              </a:solidFill>
              <a:round/>
              <a:headEnd/>
              <a:tailEnd/>
            </a:ln>
          </p:spPr>
          <p:txBody>
            <a:bodyPr lIns="130046" tIns="65023" rIns="130046" bIns="65023"/>
            <a:lstStyle/>
            <a:p>
              <a:endParaRPr lang="en-US"/>
            </a:p>
          </p:txBody>
        </p:sp>
        <p:sp>
          <p:nvSpPr>
            <p:cNvPr id="25668" name="Freeform 76"/>
            <p:cNvSpPr>
              <a:spLocks/>
            </p:cNvSpPr>
            <p:nvPr/>
          </p:nvSpPr>
          <p:spPr bwMode="auto">
            <a:xfrm>
              <a:off x="7193280" y="6841067"/>
              <a:ext cx="117404" cy="142241"/>
            </a:xfrm>
            <a:custGeom>
              <a:avLst/>
              <a:gdLst>
                <a:gd name="T0" fmla="*/ 2147483646 w 52"/>
                <a:gd name="T1" fmla="*/ 0 h 63"/>
                <a:gd name="T2" fmla="*/ 2147483646 w 52"/>
                <a:gd name="T3" fmla="*/ 2147483646 h 63"/>
                <a:gd name="T4" fmla="*/ 0 w 52"/>
                <a:gd name="T5" fmla="*/ 2147483646 h 63"/>
                <a:gd name="T6" fmla="*/ 2147483646 w 52"/>
                <a:gd name="T7" fmla="*/ 0 h 63"/>
                <a:gd name="T8" fmla="*/ 0 60000 65536"/>
                <a:gd name="T9" fmla="*/ 0 60000 65536"/>
                <a:gd name="T10" fmla="*/ 0 60000 65536"/>
                <a:gd name="T11" fmla="*/ 0 60000 65536"/>
                <a:gd name="T12" fmla="*/ 0 w 52"/>
                <a:gd name="T13" fmla="*/ 0 h 63"/>
                <a:gd name="T14" fmla="*/ 52 w 52"/>
                <a:gd name="T15" fmla="*/ 63 h 63"/>
              </a:gdLst>
              <a:ahLst/>
              <a:cxnLst>
                <a:cxn ang="T8">
                  <a:pos x="T0" y="T1"/>
                </a:cxn>
                <a:cxn ang="T9">
                  <a:pos x="T2" y="T3"/>
                </a:cxn>
                <a:cxn ang="T10">
                  <a:pos x="T4" y="T5"/>
                </a:cxn>
                <a:cxn ang="T11">
                  <a:pos x="T6" y="T7"/>
                </a:cxn>
              </a:cxnLst>
              <a:rect l="T12" t="T13" r="T14" b="T15"/>
              <a:pathLst>
                <a:path w="52" h="63">
                  <a:moveTo>
                    <a:pt x="26" y="0"/>
                  </a:moveTo>
                  <a:lnTo>
                    <a:pt x="52" y="63"/>
                  </a:lnTo>
                  <a:lnTo>
                    <a:pt x="0" y="63"/>
                  </a:lnTo>
                  <a:lnTo>
                    <a:pt x="26" y="0"/>
                  </a:lnTo>
                  <a:close/>
                </a:path>
              </a:pathLst>
            </a:custGeom>
            <a:solidFill>
              <a:srgbClr val="000000"/>
            </a:solidFill>
            <a:ln w="6350">
              <a:solidFill>
                <a:srgbClr val="000000"/>
              </a:solidFill>
              <a:prstDash val="solid"/>
              <a:round/>
              <a:headEnd/>
              <a:tailEnd/>
            </a:ln>
          </p:spPr>
          <p:txBody>
            <a:bodyPr lIns="130046" tIns="65023" rIns="130046" bIns="65023"/>
            <a:lstStyle/>
            <a:p>
              <a:endParaRPr lang="en-US"/>
            </a:p>
          </p:txBody>
        </p:sp>
        <p:sp>
          <p:nvSpPr>
            <p:cNvPr id="25669" name="Rectangle 94"/>
            <p:cNvSpPr>
              <a:spLocks noChangeArrowheads="1"/>
            </p:cNvSpPr>
            <p:nvPr/>
          </p:nvSpPr>
          <p:spPr bwMode="auto">
            <a:xfrm>
              <a:off x="7513885" y="6441441"/>
              <a:ext cx="185138" cy="266418"/>
            </a:xfrm>
            <a:prstGeom prst="rect">
              <a:avLst/>
            </a:prstGeom>
            <a:noFill/>
            <a:ln w="6350">
              <a:noFill/>
              <a:miter lim="800000"/>
              <a:headEnd/>
              <a:tailEnd/>
            </a:ln>
          </p:spPr>
          <p:txBody>
            <a:bodyPr lIns="130046" tIns="65023" rIns="130046" bIns="65023"/>
            <a:lstStyle/>
            <a:p>
              <a:pPr algn="ctr" eaLnBrk="1" hangingPunct="1"/>
              <a:endParaRPr lang="en-US" altLang="en-US" sz="4800"/>
            </a:p>
          </p:txBody>
        </p:sp>
        <p:sp>
          <p:nvSpPr>
            <p:cNvPr id="25670" name="TextBox 245"/>
            <p:cNvSpPr txBox="1">
              <a:spLocks noChangeArrowheads="1"/>
            </p:cNvSpPr>
            <p:nvPr/>
          </p:nvSpPr>
          <p:spPr bwMode="auto">
            <a:xfrm>
              <a:off x="3783389" y="3447628"/>
              <a:ext cx="574771" cy="374802"/>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a:latin typeface="Times New Roman" pitchFamily="18" charset="0"/>
                  <a:cs typeface="Times New Roman" pitchFamily="18" charset="0"/>
                </a:rPr>
                <a:t>X</a:t>
              </a:r>
              <a:r>
                <a:rPr lang="en-GB" altLang="en-US" sz="2800">
                  <a:latin typeface="Times New Roman" pitchFamily="18" charset="0"/>
                  <a:cs typeface="Times New Roman" pitchFamily="18" charset="0"/>
                </a:rPr>
                <a:t>(</a:t>
              </a:r>
              <a:r>
                <a:rPr lang="en-GB" altLang="en-US" sz="2800" i="1">
                  <a:latin typeface="Times New Roman" pitchFamily="18" charset="0"/>
                  <a:cs typeface="Times New Roman" pitchFamily="18" charset="0"/>
                </a:rPr>
                <a:t>z</a:t>
              </a:r>
              <a:r>
                <a:rPr lang="en-GB" altLang="en-US" sz="2800">
                  <a:latin typeface="Times New Roman" pitchFamily="18" charset="0"/>
                  <a:cs typeface="Times New Roman" pitchFamily="18" charset="0"/>
                </a:rPr>
                <a:t>)</a:t>
              </a:r>
              <a:endParaRPr lang="en-US" altLang="en-US" sz="2800" i="1">
                <a:latin typeface="Times New Roman" pitchFamily="18" charset="0"/>
                <a:cs typeface="Times New Roman" pitchFamily="18" charset="0"/>
              </a:endParaRPr>
            </a:p>
          </p:txBody>
        </p:sp>
        <p:sp>
          <p:nvSpPr>
            <p:cNvPr id="25671" name="TextBox 246"/>
            <p:cNvSpPr txBox="1">
              <a:spLocks noChangeArrowheads="1"/>
            </p:cNvSpPr>
            <p:nvPr/>
          </p:nvSpPr>
          <p:spPr bwMode="auto">
            <a:xfrm>
              <a:off x="8802066" y="5188374"/>
              <a:ext cx="561946" cy="374802"/>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a:latin typeface="Times New Roman" pitchFamily="18" charset="0"/>
                  <a:cs typeface="Times New Roman" pitchFamily="18" charset="0"/>
                </a:rPr>
                <a:t>Y</a:t>
              </a:r>
              <a:r>
                <a:rPr lang="en-GB" altLang="en-US" sz="2800">
                  <a:latin typeface="Times New Roman" pitchFamily="18" charset="0"/>
                  <a:cs typeface="Times New Roman" pitchFamily="18" charset="0"/>
                </a:rPr>
                <a:t>(</a:t>
              </a:r>
              <a:r>
                <a:rPr lang="en-GB" altLang="en-US" sz="2800" i="1">
                  <a:latin typeface="Times New Roman" pitchFamily="18" charset="0"/>
                  <a:cs typeface="Times New Roman" pitchFamily="18" charset="0"/>
                </a:rPr>
                <a:t>z</a:t>
              </a:r>
              <a:r>
                <a:rPr lang="en-GB" altLang="en-US" sz="2800">
                  <a:latin typeface="Times New Roman" pitchFamily="18" charset="0"/>
                  <a:cs typeface="Times New Roman" pitchFamily="18" charset="0"/>
                </a:rPr>
                <a:t>)</a:t>
              </a:r>
              <a:endParaRPr lang="en-US" altLang="en-US" sz="2800" i="1">
                <a:latin typeface="Times New Roman" pitchFamily="18" charset="0"/>
                <a:cs typeface="Times New Roman" pitchFamily="18" charset="0"/>
              </a:endParaRPr>
            </a:p>
          </p:txBody>
        </p:sp>
        <p:sp>
          <p:nvSpPr>
            <p:cNvPr id="25672" name="TextBox 247"/>
            <p:cNvSpPr txBox="1">
              <a:spLocks noChangeArrowheads="1"/>
            </p:cNvSpPr>
            <p:nvPr/>
          </p:nvSpPr>
          <p:spPr bwMode="auto">
            <a:xfrm>
              <a:off x="7424067" y="6418864"/>
              <a:ext cx="455082" cy="374761"/>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dirty="0">
                  <a:latin typeface="Times New Roman" pitchFamily="18" charset="0"/>
                  <a:cs typeface="Times New Roman" pitchFamily="18" charset="0"/>
                </a:rPr>
                <a:t>-a</a:t>
              </a:r>
              <a:r>
                <a:rPr lang="en-GB" altLang="en-US" sz="2800" baseline="-25000" dirty="0">
                  <a:latin typeface="Times New Roman" pitchFamily="18" charset="0"/>
                  <a:cs typeface="Times New Roman" pitchFamily="18" charset="0"/>
                </a:rPr>
                <a:t>1</a:t>
              </a:r>
              <a:endParaRPr lang="en-US" altLang="en-US" sz="2800" dirty="0">
                <a:latin typeface="Times New Roman" pitchFamily="18" charset="0"/>
                <a:cs typeface="Times New Roman" pitchFamily="18" charset="0"/>
              </a:endParaRPr>
            </a:p>
          </p:txBody>
        </p:sp>
        <p:sp>
          <p:nvSpPr>
            <p:cNvPr id="25673" name="TextBox 248"/>
            <p:cNvSpPr txBox="1">
              <a:spLocks noChangeArrowheads="1"/>
            </p:cNvSpPr>
            <p:nvPr/>
          </p:nvSpPr>
          <p:spPr bwMode="auto">
            <a:xfrm>
              <a:off x="4558008" y="6418864"/>
              <a:ext cx="481799" cy="374761"/>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dirty="0">
                  <a:latin typeface="Times New Roman" pitchFamily="18" charset="0"/>
                  <a:cs typeface="Times New Roman" pitchFamily="18" charset="0"/>
                </a:rPr>
                <a:t>-</a:t>
              </a:r>
              <a:r>
                <a:rPr lang="en-GB" altLang="en-US" sz="2800" i="1" dirty="0" err="1">
                  <a:latin typeface="Times New Roman" pitchFamily="18" charset="0"/>
                  <a:cs typeface="Times New Roman" pitchFamily="18" charset="0"/>
                </a:rPr>
                <a:t>a</a:t>
              </a:r>
              <a:r>
                <a:rPr lang="en-GB" altLang="en-US" sz="2800" i="1" baseline="-25000" dirty="0" err="1">
                  <a:latin typeface="Times New Roman" pitchFamily="18" charset="0"/>
                  <a:cs typeface="Times New Roman" pitchFamily="18" charset="0"/>
                </a:rPr>
                <a:t>N</a:t>
              </a:r>
              <a:endParaRPr lang="en-US" altLang="en-US" sz="2800" i="1" dirty="0">
                <a:latin typeface="Times New Roman" pitchFamily="18" charset="0"/>
                <a:cs typeface="Times New Roman" pitchFamily="18" charset="0"/>
              </a:endParaRPr>
            </a:p>
          </p:txBody>
        </p:sp>
        <p:sp>
          <p:nvSpPr>
            <p:cNvPr id="25674" name="TextBox 249"/>
            <p:cNvSpPr txBox="1">
              <a:spLocks noChangeArrowheads="1"/>
            </p:cNvSpPr>
            <p:nvPr/>
          </p:nvSpPr>
          <p:spPr bwMode="auto">
            <a:xfrm>
              <a:off x="5928855" y="4371058"/>
              <a:ext cx="374929" cy="374802"/>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a:latin typeface="Times New Roman" pitchFamily="18" charset="0"/>
                  <a:cs typeface="Times New Roman" pitchFamily="18" charset="0"/>
                </a:rPr>
                <a:t>b</a:t>
              </a:r>
              <a:r>
                <a:rPr lang="en-GB" altLang="en-US" sz="2800" baseline="-25000">
                  <a:latin typeface="Times New Roman" pitchFamily="18" charset="0"/>
                  <a:cs typeface="Times New Roman" pitchFamily="18" charset="0"/>
                </a:rPr>
                <a:t>1</a:t>
              </a:r>
              <a:endParaRPr lang="en-US" altLang="en-US" sz="2800">
                <a:latin typeface="Times New Roman" pitchFamily="18" charset="0"/>
                <a:cs typeface="Times New Roman" pitchFamily="18" charset="0"/>
              </a:endParaRPr>
            </a:p>
          </p:txBody>
        </p:sp>
        <p:sp>
          <p:nvSpPr>
            <p:cNvPr id="25675" name="TextBox 250"/>
            <p:cNvSpPr txBox="1">
              <a:spLocks noChangeArrowheads="1"/>
            </p:cNvSpPr>
            <p:nvPr/>
          </p:nvSpPr>
          <p:spPr bwMode="auto">
            <a:xfrm>
              <a:off x="8285034" y="4371058"/>
              <a:ext cx="401646" cy="374802"/>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a:latin typeface="Times New Roman" pitchFamily="18" charset="0"/>
                  <a:cs typeface="Times New Roman" pitchFamily="18" charset="0"/>
                </a:rPr>
                <a:t>b</a:t>
              </a:r>
              <a:r>
                <a:rPr lang="en-GB" altLang="en-US" sz="2800" i="1" baseline="-25000">
                  <a:latin typeface="Times New Roman" pitchFamily="18" charset="0"/>
                  <a:cs typeface="Times New Roman" pitchFamily="18" charset="0"/>
                </a:rPr>
                <a:t>N</a:t>
              </a:r>
              <a:endParaRPr lang="en-US" altLang="en-US" sz="2800" i="1">
                <a:latin typeface="Times New Roman" pitchFamily="18" charset="0"/>
                <a:cs typeface="Times New Roman" pitchFamily="18" charset="0"/>
              </a:endParaRPr>
            </a:p>
          </p:txBody>
        </p:sp>
        <p:sp>
          <p:nvSpPr>
            <p:cNvPr id="25676" name="TextBox 251"/>
            <p:cNvSpPr txBox="1">
              <a:spLocks noChangeArrowheads="1"/>
            </p:cNvSpPr>
            <p:nvPr/>
          </p:nvSpPr>
          <p:spPr bwMode="auto">
            <a:xfrm>
              <a:off x="4596766" y="4371058"/>
              <a:ext cx="374929" cy="374802"/>
            </a:xfrm>
            <a:prstGeom prst="rect">
              <a:avLst/>
            </a:prstGeom>
            <a:noFill/>
            <a:ln w="6350">
              <a:noFill/>
              <a:miter lim="800000"/>
              <a:headEnd/>
              <a:tailEnd/>
            </a:ln>
          </p:spPr>
          <p:txBody>
            <a:bodyPr wrap="none" lIns="130046" tIns="65023" rIns="130046" bIns="65023">
              <a:spAutoFit/>
            </a:bodyPr>
            <a:lstStyle/>
            <a:p>
              <a:pPr algn="ctr" eaLnBrk="1" hangingPunct="1"/>
              <a:r>
                <a:rPr lang="en-GB" altLang="en-US" sz="2800" i="1">
                  <a:latin typeface="Times New Roman" pitchFamily="18" charset="0"/>
                  <a:cs typeface="Times New Roman" pitchFamily="18" charset="0"/>
                </a:rPr>
                <a:t>b</a:t>
              </a:r>
              <a:r>
                <a:rPr lang="en-GB" altLang="en-US" sz="2800" baseline="-25000">
                  <a:latin typeface="Times New Roman" pitchFamily="18" charset="0"/>
                  <a:cs typeface="Times New Roman" pitchFamily="18" charset="0"/>
                </a:rPr>
                <a:t>0</a:t>
              </a:r>
              <a:endParaRPr lang="en-US" altLang="en-US" sz="2800">
                <a:latin typeface="Times New Roman" pitchFamily="18" charset="0"/>
                <a:cs typeface="Times New Roman" pitchFamily="18" charset="0"/>
              </a:endParaRPr>
            </a:p>
          </p:txBody>
        </p:sp>
        <p:sp>
          <p:nvSpPr>
            <p:cNvPr id="25677" name="Rectangle 176"/>
            <p:cNvSpPr>
              <a:spLocks noChangeArrowheads="1"/>
            </p:cNvSpPr>
            <p:nvPr/>
          </p:nvSpPr>
          <p:spPr bwMode="auto">
            <a:xfrm>
              <a:off x="6186312" y="5292231"/>
              <a:ext cx="259645" cy="544125"/>
            </a:xfrm>
            <a:prstGeom prst="rect">
              <a:avLst/>
            </a:prstGeom>
            <a:noFill/>
            <a:ln w="9525">
              <a:noFill/>
              <a:miter lim="800000"/>
              <a:headEnd/>
              <a:tailEnd/>
            </a:ln>
          </p:spPr>
          <p:txBody>
            <a:bodyPr lIns="130046" tIns="65023" rIns="130046" bIns="65023"/>
            <a:lstStyle/>
            <a:p>
              <a:pPr algn="ctr" eaLnBrk="1" hangingPunct="1"/>
              <a:endParaRPr lang="en-US" altLang="en-US" sz="4800"/>
            </a:p>
          </p:txBody>
        </p:sp>
        <p:sp>
          <p:nvSpPr>
            <p:cNvPr id="25678" name="Rectangle 177"/>
            <p:cNvSpPr>
              <a:spLocks noChangeArrowheads="1"/>
            </p:cNvSpPr>
            <p:nvPr/>
          </p:nvSpPr>
          <p:spPr bwMode="auto">
            <a:xfrm>
              <a:off x="6313659" y="5292231"/>
              <a:ext cx="212665" cy="451405"/>
            </a:xfrm>
            <a:prstGeom prst="rect">
              <a:avLst/>
            </a:prstGeom>
            <a:noFill/>
            <a:ln w="9525">
              <a:noFill/>
              <a:miter lim="800000"/>
              <a:headEnd/>
              <a:tailEnd/>
            </a:ln>
          </p:spPr>
          <p:txBody>
            <a:bodyPr wrap="none" lIns="0" tIns="0" rIns="0" bIns="0">
              <a:spAutoFit/>
            </a:bodyPr>
            <a:lstStyle/>
            <a:p>
              <a:pPr algn="ctr" eaLnBrk="1" hangingPunct="1"/>
              <a:r>
                <a:rPr lang="en-US" altLang="en-US" sz="4400">
                  <a:latin typeface="Times New Roman" pitchFamily="18" charset="0"/>
                </a:rPr>
                <a:t>+</a:t>
              </a:r>
              <a:endParaRPr lang="en-US" altLang="en-US" sz="480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z="3600"/>
              <a:t>Pole zero plot (a), impulse response (b), magnitude response (c) and phase response (d) of a digital linear filter</a:t>
            </a:r>
          </a:p>
        </p:txBody>
      </p:sp>
      <p:pic>
        <p:nvPicPr>
          <p:cNvPr id="27651" name="Picture 3"/>
          <p:cNvPicPr>
            <a:picLocks noChangeAspect="1" noChangeArrowheads="1"/>
          </p:cNvPicPr>
          <p:nvPr/>
        </p:nvPicPr>
        <p:blipFill>
          <a:blip r:embed="rId2" cstate="print"/>
          <a:srcRect t="51192"/>
          <a:stretch>
            <a:fillRect/>
          </a:stretch>
        </p:blipFill>
        <p:spPr bwMode="auto">
          <a:xfrm>
            <a:off x="6297613" y="6435725"/>
            <a:ext cx="6086475" cy="3357563"/>
          </a:xfrm>
          <a:prstGeom prst="rect">
            <a:avLst/>
          </a:prstGeom>
          <a:noFill/>
          <a:ln w="9525">
            <a:noFill/>
            <a:miter lim="800000"/>
            <a:headEnd/>
            <a:tailEnd/>
          </a:ln>
        </p:spPr>
      </p:pic>
      <p:pic>
        <p:nvPicPr>
          <p:cNvPr id="27652" name="Picture 4"/>
          <p:cNvPicPr>
            <a:picLocks noChangeAspect="1" noChangeArrowheads="1"/>
          </p:cNvPicPr>
          <p:nvPr/>
        </p:nvPicPr>
        <p:blipFill>
          <a:blip r:embed="rId2" cstate="print"/>
          <a:srcRect b="50000"/>
          <a:stretch>
            <a:fillRect/>
          </a:stretch>
        </p:blipFill>
        <p:spPr bwMode="auto">
          <a:xfrm>
            <a:off x="766763" y="6129338"/>
            <a:ext cx="6086475" cy="3438525"/>
          </a:xfrm>
          <a:prstGeom prst="rect">
            <a:avLst/>
          </a:prstGeom>
          <a:noFill/>
          <a:ln w="9525">
            <a:noFill/>
            <a:miter lim="800000"/>
            <a:headEnd/>
            <a:tailEnd/>
          </a:ln>
        </p:spPr>
      </p:pic>
      <p:pic>
        <p:nvPicPr>
          <p:cNvPr id="27653" name="Picture 5"/>
          <p:cNvPicPr>
            <a:picLocks noChangeAspect="1" noChangeArrowheads="1"/>
          </p:cNvPicPr>
          <p:nvPr/>
        </p:nvPicPr>
        <p:blipFill>
          <a:blip r:embed="rId3" cstate="print"/>
          <a:srcRect/>
          <a:stretch>
            <a:fillRect/>
          </a:stretch>
        </p:blipFill>
        <p:spPr bwMode="auto">
          <a:xfrm>
            <a:off x="6297613" y="2009775"/>
            <a:ext cx="6086475" cy="4559300"/>
          </a:xfrm>
          <a:prstGeom prst="rect">
            <a:avLst/>
          </a:prstGeom>
          <a:noFill/>
          <a:ln w="9525">
            <a:noFill/>
            <a:miter lim="800000"/>
            <a:headEnd/>
            <a:tailEnd/>
          </a:ln>
        </p:spPr>
      </p:pic>
      <p:pic>
        <p:nvPicPr>
          <p:cNvPr id="27654" name="Picture 6"/>
          <p:cNvPicPr>
            <a:picLocks noChangeAspect="1" noChangeArrowheads="1"/>
          </p:cNvPicPr>
          <p:nvPr/>
        </p:nvPicPr>
        <p:blipFill>
          <a:blip r:embed="rId4" cstate="print"/>
          <a:srcRect/>
          <a:stretch>
            <a:fillRect/>
          </a:stretch>
        </p:blipFill>
        <p:spPr bwMode="auto">
          <a:xfrm>
            <a:off x="766763" y="2009775"/>
            <a:ext cx="6086475" cy="4559300"/>
          </a:xfrm>
          <a:prstGeom prst="rect">
            <a:avLst/>
          </a:prstGeom>
          <a:noFill/>
          <a:ln w="9525">
            <a:noFill/>
            <a:miter lim="800000"/>
            <a:headEnd/>
            <a:tailEnd/>
          </a:ln>
        </p:spPr>
      </p:pic>
      <p:sp>
        <p:nvSpPr>
          <p:cNvPr id="27655" name="TextBox 8"/>
          <p:cNvSpPr txBox="1">
            <a:spLocks noChangeArrowheads="1"/>
          </p:cNvSpPr>
          <p:nvPr/>
        </p:nvSpPr>
        <p:spPr bwMode="auto">
          <a:xfrm>
            <a:off x="1765300" y="2624138"/>
            <a:ext cx="920750" cy="777875"/>
          </a:xfrm>
          <a:prstGeom prst="rect">
            <a:avLst/>
          </a:prstGeom>
          <a:noFill/>
          <a:ln w="9525">
            <a:noFill/>
            <a:miter lim="800000"/>
            <a:headEnd/>
            <a:tailEnd/>
          </a:ln>
        </p:spPr>
        <p:txBody>
          <a:bodyPr wrap="none" lIns="130046" tIns="65023" rIns="130046" bIns="65023">
            <a:spAutoFit/>
          </a:bodyPr>
          <a:lstStyle/>
          <a:p>
            <a:pPr algn="ctr" eaLnBrk="1" hangingPunct="1"/>
            <a:r>
              <a:rPr lang="en-GB" altLang="en-US"/>
              <a:t>(a)</a:t>
            </a:r>
            <a:endParaRPr lang="en-US" altLang="en-US"/>
          </a:p>
        </p:txBody>
      </p:sp>
      <p:sp>
        <p:nvSpPr>
          <p:cNvPr id="27656" name="TextBox 9"/>
          <p:cNvSpPr txBox="1">
            <a:spLocks noChangeArrowheads="1"/>
          </p:cNvSpPr>
          <p:nvPr/>
        </p:nvSpPr>
        <p:spPr bwMode="auto">
          <a:xfrm>
            <a:off x="1779588" y="6924675"/>
            <a:ext cx="892175" cy="777875"/>
          </a:xfrm>
          <a:prstGeom prst="rect">
            <a:avLst/>
          </a:prstGeom>
          <a:noFill/>
          <a:ln w="9525">
            <a:noFill/>
            <a:miter lim="800000"/>
            <a:headEnd/>
            <a:tailEnd/>
          </a:ln>
        </p:spPr>
        <p:txBody>
          <a:bodyPr wrap="none" lIns="130046" tIns="65023" rIns="130046" bIns="65023">
            <a:spAutoFit/>
          </a:bodyPr>
          <a:lstStyle/>
          <a:p>
            <a:pPr algn="ctr" eaLnBrk="1" hangingPunct="1"/>
            <a:r>
              <a:rPr lang="en-GB" altLang="en-US"/>
              <a:t>(c)</a:t>
            </a:r>
            <a:endParaRPr lang="en-US" altLang="en-US"/>
          </a:p>
        </p:txBody>
      </p:sp>
      <p:sp>
        <p:nvSpPr>
          <p:cNvPr id="27657" name="TextBox 10"/>
          <p:cNvSpPr txBox="1">
            <a:spLocks noChangeArrowheads="1"/>
          </p:cNvSpPr>
          <p:nvPr/>
        </p:nvSpPr>
        <p:spPr bwMode="auto">
          <a:xfrm>
            <a:off x="7397750" y="2624138"/>
            <a:ext cx="920750" cy="777875"/>
          </a:xfrm>
          <a:prstGeom prst="rect">
            <a:avLst/>
          </a:prstGeom>
          <a:noFill/>
          <a:ln w="9525">
            <a:noFill/>
            <a:miter lim="800000"/>
            <a:headEnd/>
            <a:tailEnd/>
          </a:ln>
        </p:spPr>
        <p:txBody>
          <a:bodyPr wrap="none" lIns="130046" tIns="65023" rIns="130046" bIns="65023">
            <a:spAutoFit/>
          </a:bodyPr>
          <a:lstStyle/>
          <a:p>
            <a:pPr algn="ctr" eaLnBrk="1" hangingPunct="1"/>
            <a:r>
              <a:rPr lang="en-GB" altLang="en-US"/>
              <a:t>(b)</a:t>
            </a:r>
            <a:endParaRPr lang="en-US" altLang="en-US"/>
          </a:p>
        </p:txBody>
      </p:sp>
      <p:sp>
        <p:nvSpPr>
          <p:cNvPr id="27658" name="TextBox 11"/>
          <p:cNvSpPr txBox="1">
            <a:spLocks noChangeArrowheads="1"/>
          </p:cNvSpPr>
          <p:nvPr/>
        </p:nvSpPr>
        <p:spPr bwMode="auto">
          <a:xfrm>
            <a:off x="7397750" y="6924675"/>
            <a:ext cx="920750" cy="777875"/>
          </a:xfrm>
          <a:prstGeom prst="rect">
            <a:avLst/>
          </a:prstGeom>
          <a:noFill/>
          <a:ln w="9525">
            <a:noFill/>
            <a:miter lim="800000"/>
            <a:headEnd/>
            <a:tailEnd/>
          </a:ln>
        </p:spPr>
        <p:txBody>
          <a:bodyPr wrap="none" lIns="130046" tIns="65023" rIns="130046" bIns="65023">
            <a:spAutoFit/>
          </a:bodyPr>
          <a:lstStyle/>
          <a:p>
            <a:pPr algn="ctr" eaLnBrk="1" hangingPunct="1"/>
            <a:r>
              <a:rPr lang="en-GB" altLang="en-US"/>
              <a:t>(d)</a:t>
            </a:r>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body" idx="1"/>
          </p:nvPr>
        </p:nvSpPr>
        <p:spPr/>
        <p:txBody>
          <a:bodyPr anchor="t"/>
          <a:lstStyle/>
          <a:p>
            <a:pPr marL="635000" eaLnBrk="1" hangingPunct="1"/>
            <a:r>
              <a:rPr lang="en-US" altLang="en-US"/>
              <a:t>How do we implement an effect in practice?</a:t>
            </a:r>
          </a:p>
          <a:p>
            <a:pPr marL="635000" eaLnBrk="1" hangingPunct="1"/>
            <a:r>
              <a:rPr lang="en-US" altLang="en-US"/>
              <a:t>Two </a:t>
            </a:r>
            <a:r>
              <a:rPr lang="en-US" altLang="en-US">
                <a:solidFill>
                  <a:srgbClr val="0000FF"/>
                </a:solidFill>
              </a:rPr>
              <a:t>memory buffers</a:t>
            </a:r>
            <a:endParaRPr lang="en-US" altLang="en-US"/>
          </a:p>
          <a:p>
            <a:pPr marL="1143000" lvl="1" eaLnBrk="1" hangingPunct="1"/>
            <a:r>
              <a:rPr lang="en-US" altLang="en-US"/>
              <a:t>One contains the input signal, the other starts empty</a:t>
            </a:r>
          </a:p>
          <a:p>
            <a:pPr marL="1143000" lvl="1" eaLnBrk="1" hangingPunct="1"/>
            <a:r>
              <a:rPr lang="en-US" altLang="en-US"/>
              <a:t>Go through sample-by-sample, run a function on the input to calculate an output sample</a:t>
            </a:r>
          </a:p>
          <a:p>
            <a:pPr marL="1524000" lvl="2" eaLnBrk="1" hangingPunct="1"/>
            <a:r>
              <a:rPr lang="en-US" altLang="en-US"/>
              <a:t>The function could depend on the current sample, or any combination of previous samples (see </a:t>
            </a:r>
            <a:r>
              <a:rPr lang="en-US" altLang="en-US">
                <a:solidFill>
                  <a:srgbClr val="0000FF"/>
                </a:solidFill>
              </a:rPr>
              <a:t>casuality</a:t>
            </a:r>
            <a:r>
              <a:rPr lang="en-US" altLang="en-US"/>
              <a:t> and </a:t>
            </a:r>
            <a:r>
              <a:rPr lang="en-US" altLang="en-US">
                <a:solidFill>
                  <a:srgbClr val="0000FF"/>
                </a:solidFill>
              </a:rPr>
              <a:t>memorylessness</a:t>
            </a:r>
            <a:r>
              <a:rPr lang="en-US" altLang="en-US"/>
              <a:t>)</a:t>
            </a:r>
          </a:p>
        </p:txBody>
      </p:sp>
      <p:sp>
        <p:nvSpPr>
          <p:cNvPr id="28675" name="Rectangle 2"/>
          <p:cNvSpPr>
            <a:spLocks noGrp="1" noChangeArrowheads="1"/>
          </p:cNvSpPr>
          <p:nvPr>
            <p:ph type="title"/>
          </p:nvPr>
        </p:nvSpPr>
        <p:spPr/>
        <p:txBody>
          <a:bodyPr/>
          <a:lstStyle/>
          <a:p>
            <a:pPr eaLnBrk="1" hangingPunct="1"/>
            <a:r>
              <a:rPr lang="en-US" altLang="en-US"/>
              <a:t>Buffering</a:t>
            </a:r>
          </a:p>
        </p:txBody>
      </p:sp>
      <p:sp>
        <p:nvSpPr>
          <p:cNvPr id="28676" name="Rectangle 3"/>
          <p:cNvSpPr>
            <a:spLocks/>
          </p:cNvSpPr>
          <p:nvPr/>
        </p:nvSpPr>
        <p:spPr bwMode="auto">
          <a:xfrm>
            <a:off x="12192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77" name="Rectangle 4"/>
          <p:cNvSpPr>
            <a:spLocks/>
          </p:cNvSpPr>
          <p:nvPr/>
        </p:nvSpPr>
        <p:spPr bwMode="auto">
          <a:xfrm>
            <a:off x="20701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78" name="Rectangle 5"/>
          <p:cNvSpPr>
            <a:spLocks/>
          </p:cNvSpPr>
          <p:nvPr/>
        </p:nvSpPr>
        <p:spPr bwMode="auto">
          <a:xfrm>
            <a:off x="29083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79" name="Rectangle 6"/>
          <p:cNvSpPr>
            <a:spLocks/>
          </p:cNvSpPr>
          <p:nvPr/>
        </p:nvSpPr>
        <p:spPr bwMode="auto">
          <a:xfrm>
            <a:off x="37592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80" name="Rectangle 7"/>
          <p:cNvSpPr>
            <a:spLocks/>
          </p:cNvSpPr>
          <p:nvPr/>
        </p:nvSpPr>
        <p:spPr bwMode="auto">
          <a:xfrm>
            <a:off x="46101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81" name="Rectangle 8"/>
          <p:cNvSpPr>
            <a:spLocks/>
          </p:cNvSpPr>
          <p:nvPr/>
        </p:nvSpPr>
        <p:spPr bwMode="auto">
          <a:xfrm>
            <a:off x="54610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82" name="Rectangle 9"/>
          <p:cNvSpPr>
            <a:spLocks/>
          </p:cNvSpPr>
          <p:nvPr/>
        </p:nvSpPr>
        <p:spPr bwMode="auto">
          <a:xfrm>
            <a:off x="63119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83" name="Rectangle 10"/>
          <p:cNvSpPr>
            <a:spLocks/>
          </p:cNvSpPr>
          <p:nvPr/>
        </p:nvSpPr>
        <p:spPr bwMode="auto">
          <a:xfrm>
            <a:off x="71628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84" name="Rectangle 11"/>
          <p:cNvSpPr>
            <a:spLocks/>
          </p:cNvSpPr>
          <p:nvPr/>
        </p:nvSpPr>
        <p:spPr bwMode="auto">
          <a:xfrm>
            <a:off x="80137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85" name="Rectangle 12"/>
          <p:cNvSpPr>
            <a:spLocks/>
          </p:cNvSpPr>
          <p:nvPr/>
        </p:nvSpPr>
        <p:spPr bwMode="auto">
          <a:xfrm>
            <a:off x="88646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86" name="Rectangle 13"/>
          <p:cNvSpPr>
            <a:spLocks/>
          </p:cNvSpPr>
          <p:nvPr/>
        </p:nvSpPr>
        <p:spPr bwMode="auto">
          <a:xfrm>
            <a:off x="97155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87" name="Rectangle 14"/>
          <p:cNvSpPr>
            <a:spLocks/>
          </p:cNvSpPr>
          <p:nvPr/>
        </p:nvSpPr>
        <p:spPr bwMode="auto">
          <a:xfrm>
            <a:off x="105664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88" name="Rectangle 15"/>
          <p:cNvSpPr>
            <a:spLocks/>
          </p:cNvSpPr>
          <p:nvPr/>
        </p:nvSpPr>
        <p:spPr bwMode="auto">
          <a:xfrm>
            <a:off x="11417300" y="61007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689" name="Rectangle 16"/>
          <p:cNvSpPr>
            <a:spLocks/>
          </p:cNvSpPr>
          <p:nvPr/>
        </p:nvSpPr>
        <p:spPr bwMode="auto">
          <a:xfrm>
            <a:off x="1341438" y="6253163"/>
            <a:ext cx="60642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x[0]</a:t>
            </a:r>
          </a:p>
        </p:txBody>
      </p:sp>
      <p:sp>
        <p:nvSpPr>
          <p:cNvPr id="28690" name="Rectangle 17"/>
          <p:cNvSpPr>
            <a:spLocks/>
          </p:cNvSpPr>
          <p:nvPr/>
        </p:nvSpPr>
        <p:spPr bwMode="auto">
          <a:xfrm>
            <a:off x="2159000" y="62531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a:t>
            </a:r>
          </a:p>
        </p:txBody>
      </p:sp>
      <p:sp>
        <p:nvSpPr>
          <p:cNvPr id="28691" name="Rectangle 18"/>
          <p:cNvSpPr>
            <a:spLocks/>
          </p:cNvSpPr>
          <p:nvPr/>
        </p:nvSpPr>
        <p:spPr bwMode="auto">
          <a:xfrm>
            <a:off x="2984500" y="62531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x[2]</a:t>
            </a:r>
          </a:p>
        </p:txBody>
      </p:sp>
      <p:sp>
        <p:nvSpPr>
          <p:cNvPr id="28692" name="Rectangle 19"/>
          <p:cNvSpPr>
            <a:spLocks/>
          </p:cNvSpPr>
          <p:nvPr/>
        </p:nvSpPr>
        <p:spPr bwMode="auto">
          <a:xfrm>
            <a:off x="3873500" y="62531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x[3]</a:t>
            </a:r>
          </a:p>
        </p:txBody>
      </p:sp>
      <p:sp>
        <p:nvSpPr>
          <p:cNvPr id="28693" name="Rectangle 20"/>
          <p:cNvSpPr>
            <a:spLocks/>
          </p:cNvSpPr>
          <p:nvPr/>
        </p:nvSpPr>
        <p:spPr bwMode="auto">
          <a:xfrm>
            <a:off x="4699000" y="62531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x[4]</a:t>
            </a:r>
          </a:p>
        </p:txBody>
      </p:sp>
      <p:sp>
        <p:nvSpPr>
          <p:cNvPr id="28694" name="Rectangle 21"/>
          <p:cNvSpPr>
            <a:spLocks/>
          </p:cNvSpPr>
          <p:nvPr/>
        </p:nvSpPr>
        <p:spPr bwMode="auto">
          <a:xfrm>
            <a:off x="5575300" y="62531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x[5]</a:t>
            </a:r>
          </a:p>
        </p:txBody>
      </p:sp>
      <p:sp>
        <p:nvSpPr>
          <p:cNvPr id="28695" name="Rectangle 22"/>
          <p:cNvSpPr>
            <a:spLocks/>
          </p:cNvSpPr>
          <p:nvPr/>
        </p:nvSpPr>
        <p:spPr bwMode="auto">
          <a:xfrm>
            <a:off x="6400800" y="62531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x[6]</a:t>
            </a:r>
          </a:p>
        </p:txBody>
      </p:sp>
      <p:sp>
        <p:nvSpPr>
          <p:cNvPr id="28696" name="Rectangle 23"/>
          <p:cNvSpPr>
            <a:spLocks/>
          </p:cNvSpPr>
          <p:nvPr/>
        </p:nvSpPr>
        <p:spPr bwMode="auto">
          <a:xfrm>
            <a:off x="7213600" y="62531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x[7]</a:t>
            </a:r>
          </a:p>
        </p:txBody>
      </p:sp>
      <p:sp>
        <p:nvSpPr>
          <p:cNvPr id="28697" name="Rectangle 24"/>
          <p:cNvSpPr>
            <a:spLocks/>
          </p:cNvSpPr>
          <p:nvPr/>
        </p:nvSpPr>
        <p:spPr bwMode="auto">
          <a:xfrm>
            <a:off x="8077200" y="62531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x[8]</a:t>
            </a:r>
          </a:p>
        </p:txBody>
      </p:sp>
      <p:sp>
        <p:nvSpPr>
          <p:cNvPr id="28698" name="Rectangle 25"/>
          <p:cNvSpPr>
            <a:spLocks/>
          </p:cNvSpPr>
          <p:nvPr/>
        </p:nvSpPr>
        <p:spPr bwMode="auto">
          <a:xfrm>
            <a:off x="8940800" y="62531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x[9]</a:t>
            </a:r>
          </a:p>
        </p:txBody>
      </p:sp>
      <p:sp>
        <p:nvSpPr>
          <p:cNvPr id="28699" name="Rectangle 26"/>
          <p:cNvSpPr>
            <a:spLocks/>
          </p:cNvSpPr>
          <p:nvPr/>
        </p:nvSpPr>
        <p:spPr bwMode="auto">
          <a:xfrm>
            <a:off x="9718675" y="6253163"/>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x[10]</a:t>
            </a:r>
          </a:p>
        </p:txBody>
      </p:sp>
      <p:sp>
        <p:nvSpPr>
          <p:cNvPr id="28700" name="Rectangle 27"/>
          <p:cNvSpPr>
            <a:spLocks/>
          </p:cNvSpPr>
          <p:nvPr/>
        </p:nvSpPr>
        <p:spPr bwMode="auto">
          <a:xfrm>
            <a:off x="10593388" y="6253163"/>
            <a:ext cx="75247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x[11]</a:t>
            </a:r>
          </a:p>
        </p:txBody>
      </p:sp>
      <p:sp>
        <p:nvSpPr>
          <p:cNvPr id="28701" name="Rectangle 28"/>
          <p:cNvSpPr>
            <a:spLocks/>
          </p:cNvSpPr>
          <p:nvPr/>
        </p:nvSpPr>
        <p:spPr bwMode="auto">
          <a:xfrm>
            <a:off x="11420475" y="6253163"/>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x[12]</a:t>
            </a:r>
          </a:p>
        </p:txBody>
      </p:sp>
      <p:sp>
        <p:nvSpPr>
          <p:cNvPr id="28702" name="Rectangle 29"/>
          <p:cNvSpPr>
            <a:spLocks/>
          </p:cNvSpPr>
          <p:nvPr/>
        </p:nvSpPr>
        <p:spPr bwMode="auto">
          <a:xfrm>
            <a:off x="12192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03" name="Rectangle 30"/>
          <p:cNvSpPr>
            <a:spLocks/>
          </p:cNvSpPr>
          <p:nvPr/>
        </p:nvSpPr>
        <p:spPr bwMode="auto">
          <a:xfrm>
            <a:off x="20701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04" name="Rectangle 31"/>
          <p:cNvSpPr>
            <a:spLocks/>
          </p:cNvSpPr>
          <p:nvPr/>
        </p:nvSpPr>
        <p:spPr bwMode="auto">
          <a:xfrm>
            <a:off x="29083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05" name="Rectangle 32"/>
          <p:cNvSpPr>
            <a:spLocks/>
          </p:cNvSpPr>
          <p:nvPr/>
        </p:nvSpPr>
        <p:spPr bwMode="auto">
          <a:xfrm>
            <a:off x="37592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06" name="Rectangle 33"/>
          <p:cNvSpPr>
            <a:spLocks/>
          </p:cNvSpPr>
          <p:nvPr/>
        </p:nvSpPr>
        <p:spPr bwMode="auto">
          <a:xfrm>
            <a:off x="46101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07" name="Rectangle 34"/>
          <p:cNvSpPr>
            <a:spLocks/>
          </p:cNvSpPr>
          <p:nvPr/>
        </p:nvSpPr>
        <p:spPr bwMode="auto">
          <a:xfrm>
            <a:off x="54610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08" name="Rectangle 35"/>
          <p:cNvSpPr>
            <a:spLocks/>
          </p:cNvSpPr>
          <p:nvPr/>
        </p:nvSpPr>
        <p:spPr bwMode="auto">
          <a:xfrm>
            <a:off x="63119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09" name="Rectangle 36"/>
          <p:cNvSpPr>
            <a:spLocks/>
          </p:cNvSpPr>
          <p:nvPr/>
        </p:nvSpPr>
        <p:spPr bwMode="auto">
          <a:xfrm>
            <a:off x="71628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10" name="Rectangle 37"/>
          <p:cNvSpPr>
            <a:spLocks/>
          </p:cNvSpPr>
          <p:nvPr/>
        </p:nvSpPr>
        <p:spPr bwMode="auto">
          <a:xfrm>
            <a:off x="80137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11" name="Rectangle 38"/>
          <p:cNvSpPr>
            <a:spLocks/>
          </p:cNvSpPr>
          <p:nvPr/>
        </p:nvSpPr>
        <p:spPr bwMode="auto">
          <a:xfrm>
            <a:off x="88646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12" name="Rectangle 39"/>
          <p:cNvSpPr>
            <a:spLocks/>
          </p:cNvSpPr>
          <p:nvPr/>
        </p:nvSpPr>
        <p:spPr bwMode="auto">
          <a:xfrm>
            <a:off x="97155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13" name="Rectangle 40"/>
          <p:cNvSpPr>
            <a:spLocks/>
          </p:cNvSpPr>
          <p:nvPr/>
        </p:nvSpPr>
        <p:spPr bwMode="auto">
          <a:xfrm>
            <a:off x="105664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8714" name="Rectangle 41"/>
          <p:cNvSpPr>
            <a:spLocks/>
          </p:cNvSpPr>
          <p:nvPr/>
        </p:nvSpPr>
        <p:spPr bwMode="auto">
          <a:xfrm>
            <a:off x="11417300" y="8234363"/>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3594" name="Rectangle 42"/>
          <p:cNvSpPr>
            <a:spLocks/>
          </p:cNvSpPr>
          <p:nvPr/>
        </p:nvSpPr>
        <p:spPr bwMode="auto">
          <a:xfrm>
            <a:off x="1346200" y="83867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y[0]</a:t>
            </a:r>
          </a:p>
        </p:txBody>
      </p:sp>
      <p:sp>
        <p:nvSpPr>
          <p:cNvPr id="23595" name="Rectangle 43"/>
          <p:cNvSpPr>
            <a:spLocks/>
          </p:cNvSpPr>
          <p:nvPr/>
        </p:nvSpPr>
        <p:spPr bwMode="auto">
          <a:xfrm>
            <a:off x="2159000" y="83867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y[1]</a:t>
            </a:r>
          </a:p>
        </p:txBody>
      </p:sp>
      <p:sp>
        <p:nvSpPr>
          <p:cNvPr id="23596" name="Rectangle 44"/>
          <p:cNvSpPr>
            <a:spLocks/>
          </p:cNvSpPr>
          <p:nvPr/>
        </p:nvSpPr>
        <p:spPr bwMode="auto">
          <a:xfrm>
            <a:off x="2984500" y="83867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y[2]</a:t>
            </a:r>
          </a:p>
        </p:txBody>
      </p:sp>
      <p:sp>
        <p:nvSpPr>
          <p:cNvPr id="23597" name="Rectangle 45"/>
          <p:cNvSpPr>
            <a:spLocks/>
          </p:cNvSpPr>
          <p:nvPr/>
        </p:nvSpPr>
        <p:spPr bwMode="auto">
          <a:xfrm>
            <a:off x="3873500" y="83867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y[3]</a:t>
            </a:r>
          </a:p>
        </p:txBody>
      </p:sp>
      <p:sp>
        <p:nvSpPr>
          <p:cNvPr id="23598" name="Rectangle 46"/>
          <p:cNvSpPr>
            <a:spLocks/>
          </p:cNvSpPr>
          <p:nvPr/>
        </p:nvSpPr>
        <p:spPr bwMode="auto">
          <a:xfrm>
            <a:off x="4699000" y="83867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y[4]</a:t>
            </a:r>
          </a:p>
        </p:txBody>
      </p:sp>
      <p:sp>
        <p:nvSpPr>
          <p:cNvPr id="23599" name="Rectangle 47"/>
          <p:cNvSpPr>
            <a:spLocks/>
          </p:cNvSpPr>
          <p:nvPr/>
        </p:nvSpPr>
        <p:spPr bwMode="auto">
          <a:xfrm>
            <a:off x="5575300" y="83867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y[5]</a:t>
            </a:r>
          </a:p>
        </p:txBody>
      </p:sp>
      <p:sp>
        <p:nvSpPr>
          <p:cNvPr id="23600" name="Rectangle 48"/>
          <p:cNvSpPr>
            <a:spLocks/>
          </p:cNvSpPr>
          <p:nvPr/>
        </p:nvSpPr>
        <p:spPr bwMode="auto">
          <a:xfrm>
            <a:off x="6400800" y="83867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y[6]</a:t>
            </a:r>
          </a:p>
        </p:txBody>
      </p:sp>
      <p:sp>
        <p:nvSpPr>
          <p:cNvPr id="23601" name="Rectangle 49"/>
          <p:cNvSpPr>
            <a:spLocks/>
          </p:cNvSpPr>
          <p:nvPr/>
        </p:nvSpPr>
        <p:spPr bwMode="auto">
          <a:xfrm>
            <a:off x="7213600" y="83867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y[7]</a:t>
            </a:r>
          </a:p>
        </p:txBody>
      </p:sp>
      <p:sp>
        <p:nvSpPr>
          <p:cNvPr id="23602" name="Rectangle 50"/>
          <p:cNvSpPr>
            <a:spLocks/>
          </p:cNvSpPr>
          <p:nvPr/>
        </p:nvSpPr>
        <p:spPr bwMode="auto">
          <a:xfrm>
            <a:off x="8077200" y="83867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y[8]</a:t>
            </a:r>
          </a:p>
        </p:txBody>
      </p:sp>
      <p:sp>
        <p:nvSpPr>
          <p:cNvPr id="23603" name="Rectangle 51"/>
          <p:cNvSpPr>
            <a:spLocks/>
          </p:cNvSpPr>
          <p:nvPr/>
        </p:nvSpPr>
        <p:spPr bwMode="auto">
          <a:xfrm>
            <a:off x="8940800" y="8386763"/>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y[9]</a:t>
            </a:r>
          </a:p>
        </p:txBody>
      </p:sp>
      <p:sp>
        <p:nvSpPr>
          <p:cNvPr id="23604" name="Rectangle 52"/>
          <p:cNvSpPr>
            <a:spLocks/>
          </p:cNvSpPr>
          <p:nvPr/>
        </p:nvSpPr>
        <p:spPr bwMode="auto">
          <a:xfrm>
            <a:off x="9715500" y="8386763"/>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y[10]</a:t>
            </a:r>
          </a:p>
        </p:txBody>
      </p:sp>
      <p:sp>
        <p:nvSpPr>
          <p:cNvPr id="23605" name="Rectangle 53"/>
          <p:cNvSpPr>
            <a:spLocks/>
          </p:cNvSpPr>
          <p:nvPr/>
        </p:nvSpPr>
        <p:spPr bwMode="auto">
          <a:xfrm>
            <a:off x="10591800" y="8386763"/>
            <a:ext cx="75247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y[11]</a:t>
            </a:r>
          </a:p>
        </p:txBody>
      </p:sp>
      <p:sp>
        <p:nvSpPr>
          <p:cNvPr id="23606" name="Rectangle 54"/>
          <p:cNvSpPr>
            <a:spLocks/>
          </p:cNvSpPr>
          <p:nvPr/>
        </p:nvSpPr>
        <p:spPr bwMode="auto">
          <a:xfrm>
            <a:off x="11417300" y="8386763"/>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y[12]</a:t>
            </a:r>
          </a:p>
        </p:txBody>
      </p:sp>
      <p:sp>
        <p:nvSpPr>
          <p:cNvPr id="28728" name="Rectangle 55"/>
          <p:cNvSpPr>
            <a:spLocks/>
          </p:cNvSpPr>
          <p:nvPr/>
        </p:nvSpPr>
        <p:spPr bwMode="auto">
          <a:xfrm>
            <a:off x="554038" y="6138863"/>
            <a:ext cx="538162"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 . .</a:t>
            </a:r>
          </a:p>
        </p:txBody>
      </p:sp>
      <p:sp>
        <p:nvSpPr>
          <p:cNvPr id="28729" name="Rectangle 56"/>
          <p:cNvSpPr>
            <a:spLocks/>
          </p:cNvSpPr>
          <p:nvPr/>
        </p:nvSpPr>
        <p:spPr bwMode="auto">
          <a:xfrm>
            <a:off x="533400" y="8310563"/>
            <a:ext cx="53657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 . .</a:t>
            </a:r>
          </a:p>
        </p:txBody>
      </p:sp>
      <p:sp>
        <p:nvSpPr>
          <p:cNvPr id="28730" name="Rectangle 57"/>
          <p:cNvSpPr>
            <a:spLocks/>
          </p:cNvSpPr>
          <p:nvPr/>
        </p:nvSpPr>
        <p:spPr bwMode="auto">
          <a:xfrm>
            <a:off x="12293600" y="6138863"/>
            <a:ext cx="53657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 . .</a:t>
            </a:r>
          </a:p>
        </p:txBody>
      </p:sp>
      <p:sp>
        <p:nvSpPr>
          <p:cNvPr id="28731" name="Rectangle 58"/>
          <p:cNvSpPr>
            <a:spLocks/>
          </p:cNvSpPr>
          <p:nvPr/>
        </p:nvSpPr>
        <p:spPr bwMode="auto">
          <a:xfrm>
            <a:off x="12306300" y="8310563"/>
            <a:ext cx="53657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 . .</a:t>
            </a:r>
          </a:p>
        </p:txBody>
      </p:sp>
      <p:sp>
        <p:nvSpPr>
          <p:cNvPr id="23611" name="Line 59"/>
          <p:cNvSpPr>
            <a:spLocks noChangeShapeType="1"/>
          </p:cNvSpPr>
          <p:nvPr/>
        </p:nvSpPr>
        <p:spPr bwMode="auto">
          <a:xfrm rot="10800000" flipH="1">
            <a:off x="1600200" y="7051675"/>
            <a:ext cx="0" cy="992188"/>
          </a:xfrm>
          <a:prstGeom prst="line">
            <a:avLst/>
          </a:prstGeom>
          <a:noFill/>
          <a:ln w="38100">
            <a:solidFill>
              <a:schemeClr val="tx1"/>
            </a:solidFill>
            <a:miter lim="800000"/>
            <a:headEnd type="stealth" w="med" len="med"/>
            <a:tailEnd/>
          </a:ln>
        </p:spPr>
        <p:txBody>
          <a:bodyPr lIns="0" tIns="0" rIns="0" bIns="0"/>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6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9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95"/>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23596"/>
                                        </p:tgtEl>
                                        <p:attrNameLst>
                                          <p:attrName>style.visibility</p:attrName>
                                        </p:attrNameLst>
                                      </p:cBhvr>
                                      <p:to>
                                        <p:strVal val="visible"/>
                                      </p:to>
                                    </p:set>
                                  </p:childTnLst>
                                </p:cTn>
                              </p:par>
                            </p:childTnLst>
                          </p:cTn>
                        </p:par>
                        <p:par>
                          <p:cTn id="18" fill="hold" nodeType="afterGroup">
                            <p:stCondLst>
                              <p:cond delay="1000"/>
                            </p:stCondLst>
                            <p:childTnLst>
                              <p:par>
                                <p:cTn id="19" presetID="1" presetClass="entr" presetSubtype="0" fill="hold" grpId="0" nodeType="afterEffect">
                                  <p:stCondLst>
                                    <p:cond delay="0"/>
                                  </p:stCondLst>
                                  <p:childTnLst>
                                    <p:set>
                                      <p:cBhvr>
                                        <p:cTn id="20" dur="1" fill="hold">
                                          <p:stCondLst>
                                            <p:cond delay="499"/>
                                          </p:stCondLst>
                                        </p:cTn>
                                        <p:tgtEl>
                                          <p:spTgt spid="23597"/>
                                        </p:tgtEl>
                                        <p:attrNameLst>
                                          <p:attrName>style.visibility</p:attrName>
                                        </p:attrNameLst>
                                      </p:cBhvr>
                                      <p:to>
                                        <p:strVal val="visible"/>
                                      </p:to>
                                    </p:set>
                                  </p:childTnLst>
                                </p:cTn>
                              </p:par>
                            </p:childTnLst>
                          </p:cTn>
                        </p:par>
                        <p:par>
                          <p:cTn id="21" fill="hold" nodeType="afterGroup">
                            <p:stCondLst>
                              <p:cond delay="1500"/>
                            </p:stCondLst>
                            <p:childTnLst>
                              <p:par>
                                <p:cTn id="22" presetID="1" presetClass="entr" presetSubtype="0" fill="hold" grpId="0" nodeType="afterEffect">
                                  <p:stCondLst>
                                    <p:cond delay="0"/>
                                  </p:stCondLst>
                                  <p:childTnLst>
                                    <p:set>
                                      <p:cBhvr>
                                        <p:cTn id="23" dur="1" fill="hold">
                                          <p:stCondLst>
                                            <p:cond delay="499"/>
                                          </p:stCondLst>
                                        </p:cTn>
                                        <p:tgtEl>
                                          <p:spTgt spid="23598"/>
                                        </p:tgtEl>
                                        <p:attrNameLst>
                                          <p:attrName>style.visibility</p:attrName>
                                        </p:attrNameLst>
                                      </p:cBhvr>
                                      <p:to>
                                        <p:strVal val="visible"/>
                                      </p:to>
                                    </p:set>
                                  </p:childTnLst>
                                </p:cTn>
                              </p:par>
                            </p:childTnLst>
                          </p:cTn>
                        </p:par>
                        <p:par>
                          <p:cTn id="24" fill="hold" nodeType="afterGroup">
                            <p:stCondLst>
                              <p:cond delay="2000"/>
                            </p:stCondLst>
                            <p:childTnLst>
                              <p:par>
                                <p:cTn id="25" presetID="1" presetClass="entr" presetSubtype="0" fill="hold" grpId="0" nodeType="afterEffect">
                                  <p:stCondLst>
                                    <p:cond delay="0"/>
                                  </p:stCondLst>
                                  <p:childTnLst>
                                    <p:set>
                                      <p:cBhvr>
                                        <p:cTn id="26" dur="1" fill="hold">
                                          <p:stCondLst>
                                            <p:cond delay="499"/>
                                          </p:stCondLst>
                                        </p:cTn>
                                        <p:tgtEl>
                                          <p:spTgt spid="23599"/>
                                        </p:tgtEl>
                                        <p:attrNameLst>
                                          <p:attrName>style.visibility</p:attrName>
                                        </p:attrNameLst>
                                      </p:cBhvr>
                                      <p:to>
                                        <p:strVal val="visible"/>
                                      </p:to>
                                    </p:set>
                                  </p:childTnLst>
                                </p:cTn>
                              </p:par>
                            </p:childTnLst>
                          </p:cTn>
                        </p:par>
                        <p:par>
                          <p:cTn id="27" fill="hold" nodeType="afterGroup">
                            <p:stCondLst>
                              <p:cond delay="2500"/>
                            </p:stCondLst>
                            <p:childTnLst>
                              <p:par>
                                <p:cTn id="28" presetID="1" presetClass="entr" presetSubtype="0" fill="hold" grpId="0" nodeType="afterEffect">
                                  <p:stCondLst>
                                    <p:cond delay="0"/>
                                  </p:stCondLst>
                                  <p:childTnLst>
                                    <p:set>
                                      <p:cBhvr>
                                        <p:cTn id="29" dur="1" fill="hold">
                                          <p:stCondLst>
                                            <p:cond delay="499"/>
                                          </p:stCondLst>
                                        </p:cTn>
                                        <p:tgtEl>
                                          <p:spTgt spid="23600"/>
                                        </p:tgtEl>
                                        <p:attrNameLst>
                                          <p:attrName>style.visibility</p:attrName>
                                        </p:attrNameLst>
                                      </p:cBhvr>
                                      <p:to>
                                        <p:strVal val="visible"/>
                                      </p:to>
                                    </p:set>
                                  </p:childTnLst>
                                </p:cTn>
                              </p:par>
                            </p:childTnLst>
                          </p:cTn>
                        </p:par>
                        <p:par>
                          <p:cTn id="30" fill="hold" nodeType="afterGroup">
                            <p:stCondLst>
                              <p:cond delay="3000"/>
                            </p:stCondLst>
                            <p:childTnLst>
                              <p:par>
                                <p:cTn id="31" presetID="1" presetClass="entr" presetSubtype="0" fill="hold" grpId="0" nodeType="afterEffect">
                                  <p:stCondLst>
                                    <p:cond delay="0"/>
                                  </p:stCondLst>
                                  <p:childTnLst>
                                    <p:set>
                                      <p:cBhvr>
                                        <p:cTn id="32" dur="1" fill="hold">
                                          <p:stCondLst>
                                            <p:cond delay="499"/>
                                          </p:stCondLst>
                                        </p:cTn>
                                        <p:tgtEl>
                                          <p:spTgt spid="23601"/>
                                        </p:tgtEl>
                                        <p:attrNameLst>
                                          <p:attrName>style.visibility</p:attrName>
                                        </p:attrNameLst>
                                      </p:cBhvr>
                                      <p:to>
                                        <p:strVal val="visible"/>
                                      </p:to>
                                    </p:set>
                                  </p:childTnLst>
                                </p:cTn>
                              </p:par>
                            </p:childTnLst>
                          </p:cTn>
                        </p:par>
                        <p:par>
                          <p:cTn id="33" fill="hold" nodeType="afterGroup">
                            <p:stCondLst>
                              <p:cond delay="3500"/>
                            </p:stCondLst>
                            <p:childTnLst>
                              <p:par>
                                <p:cTn id="34" presetID="1" presetClass="entr" presetSubtype="0" fill="hold" grpId="0" nodeType="afterEffect">
                                  <p:stCondLst>
                                    <p:cond delay="0"/>
                                  </p:stCondLst>
                                  <p:childTnLst>
                                    <p:set>
                                      <p:cBhvr>
                                        <p:cTn id="35" dur="1" fill="hold">
                                          <p:stCondLst>
                                            <p:cond delay="499"/>
                                          </p:stCondLst>
                                        </p:cTn>
                                        <p:tgtEl>
                                          <p:spTgt spid="23602"/>
                                        </p:tgtEl>
                                        <p:attrNameLst>
                                          <p:attrName>style.visibility</p:attrName>
                                        </p:attrNameLst>
                                      </p:cBhvr>
                                      <p:to>
                                        <p:strVal val="visible"/>
                                      </p:to>
                                    </p:set>
                                  </p:childTnLst>
                                </p:cTn>
                              </p:par>
                            </p:childTnLst>
                          </p:cTn>
                        </p:par>
                        <p:par>
                          <p:cTn id="36" fill="hold" nodeType="afterGroup">
                            <p:stCondLst>
                              <p:cond delay="4000"/>
                            </p:stCondLst>
                            <p:childTnLst>
                              <p:par>
                                <p:cTn id="37" presetID="1" presetClass="entr" presetSubtype="0" fill="hold" grpId="0" nodeType="afterEffect">
                                  <p:stCondLst>
                                    <p:cond delay="0"/>
                                  </p:stCondLst>
                                  <p:childTnLst>
                                    <p:set>
                                      <p:cBhvr>
                                        <p:cTn id="38" dur="1" fill="hold">
                                          <p:stCondLst>
                                            <p:cond delay="499"/>
                                          </p:stCondLst>
                                        </p:cTn>
                                        <p:tgtEl>
                                          <p:spTgt spid="23603"/>
                                        </p:tgtEl>
                                        <p:attrNameLst>
                                          <p:attrName>style.visibility</p:attrName>
                                        </p:attrNameLst>
                                      </p:cBhvr>
                                      <p:to>
                                        <p:strVal val="visible"/>
                                      </p:to>
                                    </p:set>
                                  </p:childTnLst>
                                </p:cTn>
                              </p:par>
                            </p:childTnLst>
                          </p:cTn>
                        </p:par>
                        <p:par>
                          <p:cTn id="39" fill="hold" nodeType="afterGroup">
                            <p:stCondLst>
                              <p:cond delay="4500"/>
                            </p:stCondLst>
                            <p:childTnLst>
                              <p:par>
                                <p:cTn id="40" presetID="1" presetClass="entr" presetSubtype="0" fill="hold" grpId="0" nodeType="afterEffect">
                                  <p:stCondLst>
                                    <p:cond delay="0"/>
                                  </p:stCondLst>
                                  <p:childTnLst>
                                    <p:set>
                                      <p:cBhvr>
                                        <p:cTn id="41" dur="1" fill="hold">
                                          <p:stCondLst>
                                            <p:cond delay="499"/>
                                          </p:stCondLst>
                                        </p:cTn>
                                        <p:tgtEl>
                                          <p:spTgt spid="23604"/>
                                        </p:tgtEl>
                                        <p:attrNameLst>
                                          <p:attrName>style.visibility</p:attrName>
                                        </p:attrNameLst>
                                      </p:cBhvr>
                                      <p:to>
                                        <p:strVal val="visible"/>
                                      </p:to>
                                    </p:set>
                                  </p:childTnLst>
                                </p:cTn>
                              </p:par>
                            </p:childTnLst>
                          </p:cTn>
                        </p:par>
                        <p:par>
                          <p:cTn id="42" fill="hold" nodeType="afterGroup">
                            <p:stCondLst>
                              <p:cond delay="5000"/>
                            </p:stCondLst>
                            <p:childTnLst>
                              <p:par>
                                <p:cTn id="43" presetID="1" presetClass="entr" presetSubtype="0" fill="hold" grpId="0" nodeType="afterEffect">
                                  <p:stCondLst>
                                    <p:cond delay="0"/>
                                  </p:stCondLst>
                                  <p:childTnLst>
                                    <p:set>
                                      <p:cBhvr>
                                        <p:cTn id="44" dur="1" fill="hold">
                                          <p:stCondLst>
                                            <p:cond delay="499"/>
                                          </p:stCondLst>
                                        </p:cTn>
                                        <p:tgtEl>
                                          <p:spTgt spid="23605"/>
                                        </p:tgtEl>
                                        <p:attrNameLst>
                                          <p:attrName>style.visibility</p:attrName>
                                        </p:attrNameLst>
                                      </p:cBhvr>
                                      <p:to>
                                        <p:strVal val="visible"/>
                                      </p:to>
                                    </p:set>
                                  </p:childTnLst>
                                </p:cTn>
                              </p:par>
                            </p:childTnLst>
                          </p:cTn>
                        </p:par>
                        <p:par>
                          <p:cTn id="45" fill="hold" nodeType="afterGroup">
                            <p:stCondLst>
                              <p:cond delay="5500"/>
                            </p:stCondLst>
                            <p:childTnLst>
                              <p:par>
                                <p:cTn id="46" presetID="1" presetClass="entr" presetSubtype="0" fill="hold" grpId="0" nodeType="afterEffect">
                                  <p:stCondLst>
                                    <p:cond delay="0"/>
                                  </p:stCondLst>
                                  <p:childTnLst>
                                    <p:set>
                                      <p:cBhvr>
                                        <p:cTn id="47" dur="1" fill="hold">
                                          <p:stCondLst>
                                            <p:cond delay="499"/>
                                          </p:stCondLst>
                                        </p:cTn>
                                        <p:tgtEl>
                                          <p:spTgt spid="23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94" grpId="0" autoUpdateAnimBg="0"/>
      <p:bldP spid="23595" grpId="0" autoUpdateAnimBg="0"/>
      <p:bldP spid="23596" grpId="0" autoUpdateAnimBg="0"/>
      <p:bldP spid="23597" grpId="0" autoUpdateAnimBg="0"/>
      <p:bldP spid="23598" grpId="0" autoUpdateAnimBg="0"/>
      <p:bldP spid="23599" grpId="0" autoUpdateAnimBg="0"/>
      <p:bldP spid="23600" grpId="0" autoUpdateAnimBg="0"/>
      <p:bldP spid="23601" grpId="0" autoUpdateAnimBg="0"/>
      <p:bldP spid="23602" grpId="0" autoUpdateAnimBg="0"/>
      <p:bldP spid="23603" grpId="0" autoUpdateAnimBg="0"/>
      <p:bldP spid="23604" grpId="0" autoUpdateAnimBg="0"/>
      <p:bldP spid="23605" grpId="0" autoUpdateAnimBg="0"/>
      <p:bldP spid="23606" grpId="0" autoUpdateAnimBg="0"/>
      <p:bldP spid="236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p:txBody>
          <a:bodyPr/>
          <a:lstStyle/>
          <a:p>
            <a:pPr eaLnBrk="1" hangingPunct="1"/>
            <a:r>
              <a:rPr lang="en-US" altLang="en-US"/>
              <a:t>Buffering</a:t>
            </a:r>
          </a:p>
        </p:txBody>
      </p:sp>
      <p:sp>
        <p:nvSpPr>
          <p:cNvPr id="29699" name="Rectangle 2"/>
          <p:cNvSpPr>
            <a:spLocks noGrp="1" noChangeArrowheads="1"/>
          </p:cNvSpPr>
          <p:nvPr>
            <p:ph type="body" idx="1"/>
          </p:nvPr>
        </p:nvSpPr>
        <p:spPr/>
        <p:txBody>
          <a:bodyPr anchor="t"/>
          <a:lstStyle/>
          <a:p>
            <a:pPr marL="635000" eaLnBrk="1" hangingPunct="1"/>
            <a:r>
              <a:rPr lang="en-US" altLang="en-US"/>
              <a:t>Audio signals could be of any length</a:t>
            </a:r>
          </a:p>
          <a:p>
            <a:pPr marL="1143000" lvl="1" eaLnBrk="1" hangingPunct="1"/>
            <a:r>
              <a:rPr lang="en-US" altLang="en-US"/>
              <a:t>For </a:t>
            </a:r>
            <a:r>
              <a:rPr lang="en-US" altLang="en-US">
                <a:solidFill>
                  <a:srgbClr val="0000FF"/>
                </a:solidFill>
              </a:rPr>
              <a:t>real-time</a:t>
            </a:r>
            <a:r>
              <a:rPr lang="en-US" altLang="en-US"/>
              <a:t> signals, we don’t know the length</a:t>
            </a:r>
          </a:p>
          <a:p>
            <a:pPr marL="1143000" lvl="1" eaLnBrk="1" hangingPunct="1"/>
            <a:r>
              <a:rPr lang="en-US" altLang="en-US"/>
              <a:t>We can’t hold all this in memory at once</a:t>
            </a:r>
          </a:p>
          <a:p>
            <a:pPr marL="1143000" lvl="1" eaLnBrk="1" hangingPunct="1"/>
            <a:r>
              <a:rPr lang="en-US" altLang="en-US"/>
              <a:t>Fortunately, once we’ve played back a sample or recorded it to disk, we can usually forget about it</a:t>
            </a:r>
          </a:p>
          <a:p>
            <a:pPr marL="635000" eaLnBrk="1" hangingPunct="1"/>
            <a:r>
              <a:rPr lang="en-US" altLang="en-US"/>
              <a:t>Moving audio samples in memory is wasteful</a:t>
            </a:r>
          </a:p>
        </p:txBody>
      </p:sp>
      <p:sp>
        <p:nvSpPr>
          <p:cNvPr id="29700" name="Rectangle 3"/>
          <p:cNvSpPr>
            <a:spLocks/>
          </p:cNvSpPr>
          <p:nvPr/>
        </p:nvSpPr>
        <p:spPr bwMode="auto">
          <a:xfrm>
            <a:off x="11938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01" name="Rectangle 4"/>
          <p:cNvSpPr>
            <a:spLocks/>
          </p:cNvSpPr>
          <p:nvPr/>
        </p:nvSpPr>
        <p:spPr bwMode="auto">
          <a:xfrm>
            <a:off x="20447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02" name="Rectangle 5"/>
          <p:cNvSpPr>
            <a:spLocks/>
          </p:cNvSpPr>
          <p:nvPr/>
        </p:nvSpPr>
        <p:spPr bwMode="auto">
          <a:xfrm>
            <a:off x="28829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03" name="Rectangle 6"/>
          <p:cNvSpPr>
            <a:spLocks/>
          </p:cNvSpPr>
          <p:nvPr/>
        </p:nvSpPr>
        <p:spPr bwMode="auto">
          <a:xfrm>
            <a:off x="37338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04" name="Rectangle 7"/>
          <p:cNvSpPr>
            <a:spLocks/>
          </p:cNvSpPr>
          <p:nvPr/>
        </p:nvSpPr>
        <p:spPr bwMode="auto">
          <a:xfrm>
            <a:off x="45847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05" name="Rectangle 8"/>
          <p:cNvSpPr>
            <a:spLocks/>
          </p:cNvSpPr>
          <p:nvPr/>
        </p:nvSpPr>
        <p:spPr bwMode="auto">
          <a:xfrm>
            <a:off x="54356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06" name="Rectangle 9"/>
          <p:cNvSpPr>
            <a:spLocks/>
          </p:cNvSpPr>
          <p:nvPr/>
        </p:nvSpPr>
        <p:spPr bwMode="auto">
          <a:xfrm>
            <a:off x="62865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07" name="Rectangle 10"/>
          <p:cNvSpPr>
            <a:spLocks/>
          </p:cNvSpPr>
          <p:nvPr/>
        </p:nvSpPr>
        <p:spPr bwMode="auto">
          <a:xfrm>
            <a:off x="71374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08" name="Rectangle 11"/>
          <p:cNvSpPr>
            <a:spLocks/>
          </p:cNvSpPr>
          <p:nvPr/>
        </p:nvSpPr>
        <p:spPr bwMode="auto">
          <a:xfrm>
            <a:off x="79883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09" name="Rectangle 12"/>
          <p:cNvSpPr>
            <a:spLocks/>
          </p:cNvSpPr>
          <p:nvPr/>
        </p:nvSpPr>
        <p:spPr bwMode="auto">
          <a:xfrm>
            <a:off x="88392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10" name="Rectangle 13"/>
          <p:cNvSpPr>
            <a:spLocks/>
          </p:cNvSpPr>
          <p:nvPr/>
        </p:nvSpPr>
        <p:spPr bwMode="auto">
          <a:xfrm>
            <a:off x="96901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11" name="Rectangle 14"/>
          <p:cNvSpPr>
            <a:spLocks/>
          </p:cNvSpPr>
          <p:nvPr/>
        </p:nvSpPr>
        <p:spPr bwMode="auto">
          <a:xfrm>
            <a:off x="10541000" y="5016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12" name="Rectangle 15"/>
          <p:cNvSpPr>
            <a:spLocks/>
          </p:cNvSpPr>
          <p:nvPr/>
        </p:nvSpPr>
        <p:spPr bwMode="auto">
          <a:xfrm>
            <a:off x="1316038" y="5168900"/>
            <a:ext cx="60642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x[0]</a:t>
            </a:r>
          </a:p>
        </p:txBody>
      </p:sp>
      <p:sp>
        <p:nvSpPr>
          <p:cNvPr id="29713" name="Rectangle 16"/>
          <p:cNvSpPr>
            <a:spLocks/>
          </p:cNvSpPr>
          <p:nvPr/>
        </p:nvSpPr>
        <p:spPr bwMode="auto">
          <a:xfrm>
            <a:off x="2133600" y="5168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a:t>
            </a:r>
          </a:p>
        </p:txBody>
      </p:sp>
      <p:sp>
        <p:nvSpPr>
          <p:cNvPr id="29714" name="Rectangle 17"/>
          <p:cNvSpPr>
            <a:spLocks/>
          </p:cNvSpPr>
          <p:nvPr/>
        </p:nvSpPr>
        <p:spPr bwMode="auto">
          <a:xfrm>
            <a:off x="2959100" y="5168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x[2]</a:t>
            </a:r>
          </a:p>
        </p:txBody>
      </p:sp>
      <p:sp>
        <p:nvSpPr>
          <p:cNvPr id="29715" name="Rectangle 18"/>
          <p:cNvSpPr>
            <a:spLocks/>
          </p:cNvSpPr>
          <p:nvPr/>
        </p:nvSpPr>
        <p:spPr bwMode="auto">
          <a:xfrm>
            <a:off x="3848100" y="5168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x[3]</a:t>
            </a:r>
          </a:p>
        </p:txBody>
      </p:sp>
      <p:sp>
        <p:nvSpPr>
          <p:cNvPr id="29716" name="Rectangle 19"/>
          <p:cNvSpPr>
            <a:spLocks/>
          </p:cNvSpPr>
          <p:nvPr/>
        </p:nvSpPr>
        <p:spPr bwMode="auto">
          <a:xfrm>
            <a:off x="4673600" y="5168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x[4]</a:t>
            </a:r>
          </a:p>
        </p:txBody>
      </p:sp>
      <p:sp>
        <p:nvSpPr>
          <p:cNvPr id="29717" name="Rectangle 20"/>
          <p:cNvSpPr>
            <a:spLocks/>
          </p:cNvSpPr>
          <p:nvPr/>
        </p:nvSpPr>
        <p:spPr bwMode="auto">
          <a:xfrm>
            <a:off x="5549900" y="5168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x[5]</a:t>
            </a:r>
          </a:p>
        </p:txBody>
      </p:sp>
      <p:sp>
        <p:nvSpPr>
          <p:cNvPr id="29718" name="Rectangle 21"/>
          <p:cNvSpPr>
            <a:spLocks/>
          </p:cNvSpPr>
          <p:nvPr/>
        </p:nvSpPr>
        <p:spPr bwMode="auto">
          <a:xfrm>
            <a:off x="6375400" y="5168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x[6]</a:t>
            </a:r>
          </a:p>
        </p:txBody>
      </p:sp>
      <p:sp>
        <p:nvSpPr>
          <p:cNvPr id="29719" name="Rectangle 22"/>
          <p:cNvSpPr>
            <a:spLocks/>
          </p:cNvSpPr>
          <p:nvPr/>
        </p:nvSpPr>
        <p:spPr bwMode="auto">
          <a:xfrm>
            <a:off x="7188200" y="5168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x[7]</a:t>
            </a:r>
          </a:p>
        </p:txBody>
      </p:sp>
      <p:sp>
        <p:nvSpPr>
          <p:cNvPr id="29720" name="Rectangle 23"/>
          <p:cNvSpPr>
            <a:spLocks/>
          </p:cNvSpPr>
          <p:nvPr/>
        </p:nvSpPr>
        <p:spPr bwMode="auto">
          <a:xfrm>
            <a:off x="8051800" y="5168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x[8]</a:t>
            </a:r>
          </a:p>
        </p:txBody>
      </p:sp>
      <p:sp>
        <p:nvSpPr>
          <p:cNvPr id="29721" name="Rectangle 24"/>
          <p:cNvSpPr>
            <a:spLocks/>
          </p:cNvSpPr>
          <p:nvPr/>
        </p:nvSpPr>
        <p:spPr bwMode="auto">
          <a:xfrm>
            <a:off x="8915400" y="5168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x[9]</a:t>
            </a:r>
          </a:p>
        </p:txBody>
      </p:sp>
      <p:sp>
        <p:nvSpPr>
          <p:cNvPr id="29722" name="Rectangle 25"/>
          <p:cNvSpPr>
            <a:spLocks/>
          </p:cNvSpPr>
          <p:nvPr/>
        </p:nvSpPr>
        <p:spPr bwMode="auto">
          <a:xfrm>
            <a:off x="9693275" y="51689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x[10]</a:t>
            </a:r>
          </a:p>
        </p:txBody>
      </p:sp>
      <p:sp>
        <p:nvSpPr>
          <p:cNvPr id="29723" name="Rectangle 26"/>
          <p:cNvSpPr>
            <a:spLocks/>
          </p:cNvSpPr>
          <p:nvPr/>
        </p:nvSpPr>
        <p:spPr bwMode="auto">
          <a:xfrm>
            <a:off x="10567988" y="5168900"/>
            <a:ext cx="75247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x[11]</a:t>
            </a:r>
          </a:p>
        </p:txBody>
      </p:sp>
      <p:sp>
        <p:nvSpPr>
          <p:cNvPr id="29724" name="Rectangle 27"/>
          <p:cNvSpPr>
            <a:spLocks/>
          </p:cNvSpPr>
          <p:nvPr/>
        </p:nvSpPr>
        <p:spPr bwMode="auto">
          <a:xfrm>
            <a:off x="11938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25" name="Rectangle 28"/>
          <p:cNvSpPr>
            <a:spLocks/>
          </p:cNvSpPr>
          <p:nvPr/>
        </p:nvSpPr>
        <p:spPr bwMode="auto">
          <a:xfrm>
            <a:off x="20320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26" name="Rectangle 29"/>
          <p:cNvSpPr>
            <a:spLocks/>
          </p:cNvSpPr>
          <p:nvPr/>
        </p:nvSpPr>
        <p:spPr bwMode="auto">
          <a:xfrm>
            <a:off x="28829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27" name="Rectangle 30"/>
          <p:cNvSpPr>
            <a:spLocks/>
          </p:cNvSpPr>
          <p:nvPr/>
        </p:nvSpPr>
        <p:spPr bwMode="auto">
          <a:xfrm>
            <a:off x="37338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28" name="Rectangle 31"/>
          <p:cNvSpPr>
            <a:spLocks/>
          </p:cNvSpPr>
          <p:nvPr/>
        </p:nvSpPr>
        <p:spPr bwMode="auto">
          <a:xfrm>
            <a:off x="45847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29" name="Rectangle 32"/>
          <p:cNvSpPr>
            <a:spLocks/>
          </p:cNvSpPr>
          <p:nvPr/>
        </p:nvSpPr>
        <p:spPr bwMode="auto">
          <a:xfrm>
            <a:off x="54356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30" name="Rectangle 33"/>
          <p:cNvSpPr>
            <a:spLocks/>
          </p:cNvSpPr>
          <p:nvPr/>
        </p:nvSpPr>
        <p:spPr bwMode="auto">
          <a:xfrm>
            <a:off x="62865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31" name="Rectangle 34"/>
          <p:cNvSpPr>
            <a:spLocks/>
          </p:cNvSpPr>
          <p:nvPr/>
        </p:nvSpPr>
        <p:spPr bwMode="auto">
          <a:xfrm>
            <a:off x="71374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32" name="Rectangle 35"/>
          <p:cNvSpPr>
            <a:spLocks/>
          </p:cNvSpPr>
          <p:nvPr/>
        </p:nvSpPr>
        <p:spPr bwMode="auto">
          <a:xfrm>
            <a:off x="79883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33" name="Rectangle 36"/>
          <p:cNvSpPr>
            <a:spLocks/>
          </p:cNvSpPr>
          <p:nvPr/>
        </p:nvSpPr>
        <p:spPr bwMode="auto">
          <a:xfrm>
            <a:off x="88392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34" name="Rectangle 37"/>
          <p:cNvSpPr>
            <a:spLocks/>
          </p:cNvSpPr>
          <p:nvPr/>
        </p:nvSpPr>
        <p:spPr bwMode="auto">
          <a:xfrm>
            <a:off x="96901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35" name="Rectangle 38"/>
          <p:cNvSpPr>
            <a:spLocks/>
          </p:cNvSpPr>
          <p:nvPr/>
        </p:nvSpPr>
        <p:spPr bwMode="auto">
          <a:xfrm>
            <a:off x="10541000" y="63500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36" name="Rectangle 39"/>
          <p:cNvSpPr>
            <a:spLocks/>
          </p:cNvSpPr>
          <p:nvPr/>
        </p:nvSpPr>
        <p:spPr bwMode="auto">
          <a:xfrm>
            <a:off x="1282700" y="65024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a:t>
            </a:r>
          </a:p>
        </p:txBody>
      </p:sp>
      <p:sp>
        <p:nvSpPr>
          <p:cNvPr id="29737" name="Rectangle 40"/>
          <p:cNvSpPr>
            <a:spLocks/>
          </p:cNvSpPr>
          <p:nvPr/>
        </p:nvSpPr>
        <p:spPr bwMode="auto">
          <a:xfrm>
            <a:off x="2108200" y="65024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x[2]</a:t>
            </a:r>
          </a:p>
        </p:txBody>
      </p:sp>
      <p:sp>
        <p:nvSpPr>
          <p:cNvPr id="29738" name="Rectangle 41"/>
          <p:cNvSpPr>
            <a:spLocks/>
          </p:cNvSpPr>
          <p:nvPr/>
        </p:nvSpPr>
        <p:spPr bwMode="auto">
          <a:xfrm>
            <a:off x="2997200" y="65024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x[3]</a:t>
            </a:r>
          </a:p>
        </p:txBody>
      </p:sp>
      <p:sp>
        <p:nvSpPr>
          <p:cNvPr id="29739" name="Rectangle 42"/>
          <p:cNvSpPr>
            <a:spLocks/>
          </p:cNvSpPr>
          <p:nvPr/>
        </p:nvSpPr>
        <p:spPr bwMode="auto">
          <a:xfrm>
            <a:off x="3822700" y="65024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x[4]</a:t>
            </a:r>
          </a:p>
        </p:txBody>
      </p:sp>
      <p:sp>
        <p:nvSpPr>
          <p:cNvPr id="29740" name="Rectangle 43"/>
          <p:cNvSpPr>
            <a:spLocks/>
          </p:cNvSpPr>
          <p:nvPr/>
        </p:nvSpPr>
        <p:spPr bwMode="auto">
          <a:xfrm>
            <a:off x="4699000" y="65024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x[5]</a:t>
            </a:r>
          </a:p>
        </p:txBody>
      </p:sp>
      <p:sp>
        <p:nvSpPr>
          <p:cNvPr id="29741" name="Rectangle 44"/>
          <p:cNvSpPr>
            <a:spLocks/>
          </p:cNvSpPr>
          <p:nvPr/>
        </p:nvSpPr>
        <p:spPr bwMode="auto">
          <a:xfrm>
            <a:off x="5524500" y="65024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x[6]</a:t>
            </a:r>
          </a:p>
        </p:txBody>
      </p:sp>
      <p:sp>
        <p:nvSpPr>
          <p:cNvPr id="29742" name="Rectangle 45"/>
          <p:cNvSpPr>
            <a:spLocks/>
          </p:cNvSpPr>
          <p:nvPr/>
        </p:nvSpPr>
        <p:spPr bwMode="auto">
          <a:xfrm>
            <a:off x="6337300" y="65024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x[7]</a:t>
            </a:r>
          </a:p>
        </p:txBody>
      </p:sp>
      <p:sp>
        <p:nvSpPr>
          <p:cNvPr id="29743" name="Rectangle 46"/>
          <p:cNvSpPr>
            <a:spLocks/>
          </p:cNvSpPr>
          <p:nvPr/>
        </p:nvSpPr>
        <p:spPr bwMode="auto">
          <a:xfrm>
            <a:off x="7200900" y="65024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x[8]</a:t>
            </a:r>
          </a:p>
        </p:txBody>
      </p:sp>
      <p:sp>
        <p:nvSpPr>
          <p:cNvPr id="29744" name="Rectangle 47"/>
          <p:cNvSpPr>
            <a:spLocks/>
          </p:cNvSpPr>
          <p:nvPr/>
        </p:nvSpPr>
        <p:spPr bwMode="auto">
          <a:xfrm>
            <a:off x="8064500" y="65024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x[9]</a:t>
            </a:r>
          </a:p>
        </p:txBody>
      </p:sp>
      <p:sp>
        <p:nvSpPr>
          <p:cNvPr id="29745" name="Rectangle 48"/>
          <p:cNvSpPr>
            <a:spLocks/>
          </p:cNvSpPr>
          <p:nvPr/>
        </p:nvSpPr>
        <p:spPr bwMode="auto">
          <a:xfrm>
            <a:off x="8839200" y="65024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x[10]</a:t>
            </a:r>
          </a:p>
        </p:txBody>
      </p:sp>
      <p:sp>
        <p:nvSpPr>
          <p:cNvPr id="29746" name="Rectangle 49"/>
          <p:cNvSpPr>
            <a:spLocks/>
          </p:cNvSpPr>
          <p:nvPr/>
        </p:nvSpPr>
        <p:spPr bwMode="auto">
          <a:xfrm>
            <a:off x="9715500" y="6502400"/>
            <a:ext cx="75247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x[11]</a:t>
            </a:r>
          </a:p>
        </p:txBody>
      </p:sp>
      <p:sp>
        <p:nvSpPr>
          <p:cNvPr id="29747" name="Rectangle 50"/>
          <p:cNvSpPr>
            <a:spLocks/>
          </p:cNvSpPr>
          <p:nvPr/>
        </p:nvSpPr>
        <p:spPr bwMode="auto">
          <a:xfrm>
            <a:off x="10541000" y="65024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x[12]</a:t>
            </a:r>
          </a:p>
        </p:txBody>
      </p:sp>
      <p:sp>
        <p:nvSpPr>
          <p:cNvPr id="29748" name="Rectangle 51"/>
          <p:cNvSpPr>
            <a:spLocks/>
          </p:cNvSpPr>
          <p:nvPr/>
        </p:nvSpPr>
        <p:spPr bwMode="auto">
          <a:xfrm>
            <a:off x="11811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49" name="Rectangle 52"/>
          <p:cNvSpPr>
            <a:spLocks/>
          </p:cNvSpPr>
          <p:nvPr/>
        </p:nvSpPr>
        <p:spPr bwMode="auto">
          <a:xfrm>
            <a:off x="20320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50" name="Rectangle 53"/>
          <p:cNvSpPr>
            <a:spLocks/>
          </p:cNvSpPr>
          <p:nvPr/>
        </p:nvSpPr>
        <p:spPr bwMode="auto">
          <a:xfrm>
            <a:off x="28829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51" name="Rectangle 54"/>
          <p:cNvSpPr>
            <a:spLocks/>
          </p:cNvSpPr>
          <p:nvPr/>
        </p:nvSpPr>
        <p:spPr bwMode="auto">
          <a:xfrm>
            <a:off x="37338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52" name="Rectangle 55"/>
          <p:cNvSpPr>
            <a:spLocks/>
          </p:cNvSpPr>
          <p:nvPr/>
        </p:nvSpPr>
        <p:spPr bwMode="auto">
          <a:xfrm>
            <a:off x="45847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53" name="Rectangle 56"/>
          <p:cNvSpPr>
            <a:spLocks/>
          </p:cNvSpPr>
          <p:nvPr/>
        </p:nvSpPr>
        <p:spPr bwMode="auto">
          <a:xfrm>
            <a:off x="54356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54" name="Rectangle 57"/>
          <p:cNvSpPr>
            <a:spLocks/>
          </p:cNvSpPr>
          <p:nvPr/>
        </p:nvSpPr>
        <p:spPr bwMode="auto">
          <a:xfrm>
            <a:off x="62865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55" name="Rectangle 58"/>
          <p:cNvSpPr>
            <a:spLocks/>
          </p:cNvSpPr>
          <p:nvPr/>
        </p:nvSpPr>
        <p:spPr bwMode="auto">
          <a:xfrm>
            <a:off x="71374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56" name="Rectangle 59"/>
          <p:cNvSpPr>
            <a:spLocks/>
          </p:cNvSpPr>
          <p:nvPr/>
        </p:nvSpPr>
        <p:spPr bwMode="auto">
          <a:xfrm>
            <a:off x="79883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57" name="Rectangle 60"/>
          <p:cNvSpPr>
            <a:spLocks/>
          </p:cNvSpPr>
          <p:nvPr/>
        </p:nvSpPr>
        <p:spPr bwMode="auto">
          <a:xfrm>
            <a:off x="88392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58" name="Rectangle 61"/>
          <p:cNvSpPr>
            <a:spLocks/>
          </p:cNvSpPr>
          <p:nvPr/>
        </p:nvSpPr>
        <p:spPr bwMode="auto">
          <a:xfrm>
            <a:off x="96901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59" name="Rectangle 62"/>
          <p:cNvSpPr>
            <a:spLocks/>
          </p:cNvSpPr>
          <p:nvPr/>
        </p:nvSpPr>
        <p:spPr bwMode="auto">
          <a:xfrm>
            <a:off x="1257300" y="7835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x[2]</a:t>
            </a:r>
          </a:p>
        </p:txBody>
      </p:sp>
      <p:sp>
        <p:nvSpPr>
          <p:cNvPr id="29760" name="Rectangle 63"/>
          <p:cNvSpPr>
            <a:spLocks/>
          </p:cNvSpPr>
          <p:nvPr/>
        </p:nvSpPr>
        <p:spPr bwMode="auto">
          <a:xfrm>
            <a:off x="2146300" y="7835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x[3]</a:t>
            </a:r>
          </a:p>
        </p:txBody>
      </p:sp>
      <p:sp>
        <p:nvSpPr>
          <p:cNvPr id="29761" name="Rectangle 64"/>
          <p:cNvSpPr>
            <a:spLocks/>
          </p:cNvSpPr>
          <p:nvPr/>
        </p:nvSpPr>
        <p:spPr bwMode="auto">
          <a:xfrm>
            <a:off x="2971800" y="7835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x[4]</a:t>
            </a:r>
          </a:p>
        </p:txBody>
      </p:sp>
      <p:sp>
        <p:nvSpPr>
          <p:cNvPr id="29762" name="Rectangle 65"/>
          <p:cNvSpPr>
            <a:spLocks/>
          </p:cNvSpPr>
          <p:nvPr/>
        </p:nvSpPr>
        <p:spPr bwMode="auto">
          <a:xfrm>
            <a:off x="3848100" y="7835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x[5]</a:t>
            </a:r>
          </a:p>
        </p:txBody>
      </p:sp>
      <p:sp>
        <p:nvSpPr>
          <p:cNvPr id="29763" name="Rectangle 66"/>
          <p:cNvSpPr>
            <a:spLocks/>
          </p:cNvSpPr>
          <p:nvPr/>
        </p:nvSpPr>
        <p:spPr bwMode="auto">
          <a:xfrm>
            <a:off x="4673600" y="7835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x[6]</a:t>
            </a:r>
          </a:p>
        </p:txBody>
      </p:sp>
      <p:sp>
        <p:nvSpPr>
          <p:cNvPr id="29764" name="Rectangle 67"/>
          <p:cNvSpPr>
            <a:spLocks/>
          </p:cNvSpPr>
          <p:nvPr/>
        </p:nvSpPr>
        <p:spPr bwMode="auto">
          <a:xfrm>
            <a:off x="5486400" y="7835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x[7]</a:t>
            </a:r>
          </a:p>
        </p:txBody>
      </p:sp>
      <p:sp>
        <p:nvSpPr>
          <p:cNvPr id="29765" name="Rectangle 68"/>
          <p:cNvSpPr>
            <a:spLocks/>
          </p:cNvSpPr>
          <p:nvPr/>
        </p:nvSpPr>
        <p:spPr bwMode="auto">
          <a:xfrm>
            <a:off x="6350000" y="7835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x[8]</a:t>
            </a:r>
          </a:p>
        </p:txBody>
      </p:sp>
      <p:sp>
        <p:nvSpPr>
          <p:cNvPr id="29766" name="Rectangle 69"/>
          <p:cNvSpPr>
            <a:spLocks/>
          </p:cNvSpPr>
          <p:nvPr/>
        </p:nvSpPr>
        <p:spPr bwMode="auto">
          <a:xfrm>
            <a:off x="7213600" y="78359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x[9]</a:t>
            </a:r>
          </a:p>
        </p:txBody>
      </p:sp>
      <p:sp>
        <p:nvSpPr>
          <p:cNvPr id="29767" name="Rectangle 70"/>
          <p:cNvSpPr>
            <a:spLocks/>
          </p:cNvSpPr>
          <p:nvPr/>
        </p:nvSpPr>
        <p:spPr bwMode="auto">
          <a:xfrm>
            <a:off x="7988300" y="78359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x[10]</a:t>
            </a:r>
          </a:p>
        </p:txBody>
      </p:sp>
      <p:sp>
        <p:nvSpPr>
          <p:cNvPr id="29768" name="Rectangle 71"/>
          <p:cNvSpPr>
            <a:spLocks/>
          </p:cNvSpPr>
          <p:nvPr/>
        </p:nvSpPr>
        <p:spPr bwMode="auto">
          <a:xfrm>
            <a:off x="8864600" y="7835900"/>
            <a:ext cx="75247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x[11]</a:t>
            </a:r>
          </a:p>
        </p:txBody>
      </p:sp>
      <p:sp>
        <p:nvSpPr>
          <p:cNvPr id="29769" name="Rectangle 72"/>
          <p:cNvSpPr>
            <a:spLocks/>
          </p:cNvSpPr>
          <p:nvPr/>
        </p:nvSpPr>
        <p:spPr bwMode="auto">
          <a:xfrm>
            <a:off x="9690100" y="78359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x[12]</a:t>
            </a:r>
          </a:p>
        </p:txBody>
      </p:sp>
      <p:sp>
        <p:nvSpPr>
          <p:cNvPr id="29770" name="Rectangle 73"/>
          <p:cNvSpPr>
            <a:spLocks/>
          </p:cNvSpPr>
          <p:nvPr/>
        </p:nvSpPr>
        <p:spPr bwMode="auto">
          <a:xfrm>
            <a:off x="10515600" y="76835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29771" name="Rectangle 74"/>
          <p:cNvSpPr>
            <a:spLocks/>
          </p:cNvSpPr>
          <p:nvPr/>
        </p:nvSpPr>
        <p:spPr bwMode="auto">
          <a:xfrm>
            <a:off x="10515600" y="78359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x[13]</a:t>
            </a:r>
          </a:p>
        </p:txBody>
      </p:sp>
      <p:sp>
        <p:nvSpPr>
          <p:cNvPr id="29772" name="Rectangle 75"/>
          <p:cNvSpPr>
            <a:spLocks/>
          </p:cNvSpPr>
          <p:nvPr/>
        </p:nvSpPr>
        <p:spPr bwMode="auto">
          <a:xfrm>
            <a:off x="3211513" y="8712200"/>
            <a:ext cx="6646862" cy="698500"/>
          </a:xfrm>
          <a:prstGeom prst="rect">
            <a:avLst/>
          </a:prstGeom>
          <a:noFill/>
          <a:ln w="12700">
            <a:noFill/>
            <a:miter lim="800000"/>
            <a:headEnd/>
            <a:tailEnd/>
          </a:ln>
        </p:spPr>
        <p:txBody>
          <a:bodyPr wrap="none" lIns="0" tIns="0" rIns="0" bIns="0" anchor="ctr">
            <a:spAutoFit/>
          </a:bodyPr>
          <a:lstStyle/>
          <a:p>
            <a:pPr algn="ctr" eaLnBrk="1" hangingPunct="1"/>
            <a:r>
              <a:rPr lang="en-US" altLang="en-US">
                <a:solidFill>
                  <a:srgbClr val="FF0000"/>
                </a:solidFill>
                <a:latin typeface="Arial" charset="0"/>
                <a:cs typeface="Arial" charset="0"/>
                <a:sym typeface="Arial" charset="0"/>
              </a:rPr>
              <a:t>NO</a:t>
            </a:r>
            <a:r>
              <a:rPr lang="en-US" altLang="en-US" sz="3000">
                <a:solidFill>
                  <a:srgbClr val="FF0000"/>
                </a:solidFill>
                <a:latin typeface="Arial" charset="0"/>
                <a:cs typeface="Arial" charset="0"/>
                <a:sym typeface="Arial" charset="0"/>
              </a:rPr>
              <a:t> </a:t>
            </a:r>
            <a:r>
              <a:rPr lang="en-US" altLang="en-US" sz="3000">
                <a:solidFill>
                  <a:schemeClr val="tx1"/>
                </a:solidFill>
                <a:latin typeface="Arial" charset="0"/>
                <a:cs typeface="Arial" charset="0"/>
                <a:sym typeface="Arial" charset="0"/>
              </a:rPr>
              <a:t>(don’t move 11 samples to add 1)</a:t>
            </a:r>
          </a:p>
        </p:txBody>
      </p:sp>
      <p:sp>
        <p:nvSpPr>
          <p:cNvPr id="29773" name="Freeform 76"/>
          <p:cNvSpPr>
            <a:spLocks/>
          </p:cNvSpPr>
          <p:nvPr/>
        </p:nvSpPr>
        <p:spPr bwMode="auto">
          <a:xfrm>
            <a:off x="11699875" y="5400675"/>
            <a:ext cx="354013" cy="1304925"/>
          </a:xfrm>
          <a:custGeom>
            <a:avLst/>
            <a:gdLst>
              <a:gd name="T0" fmla="*/ 0 w 9740"/>
              <a:gd name="T1" fmla="*/ 0 h 21600"/>
              <a:gd name="T2" fmla="*/ 2147483646 w 9740"/>
              <a:gd name="T3" fmla="*/ 2147483646 h 21600"/>
              <a:gd name="T4" fmla="*/ 0 60000 65536"/>
              <a:gd name="T5" fmla="*/ 0 60000 65536"/>
              <a:gd name="T6" fmla="*/ 0 w 9740"/>
              <a:gd name="T7" fmla="*/ 0 h 21600"/>
              <a:gd name="T8" fmla="*/ 9740 w 9740"/>
              <a:gd name="T9" fmla="*/ 21600 h 21600"/>
            </a:gdLst>
            <a:ahLst/>
            <a:cxnLst>
              <a:cxn ang="T4">
                <a:pos x="T0" y="T1"/>
              </a:cxn>
              <a:cxn ang="T5">
                <a:pos x="T2" y="T3"/>
              </a:cxn>
            </a:cxnLst>
            <a:rect l="T6" t="T7" r="T8" b="T9"/>
            <a:pathLst>
              <a:path w="9740" h="21600">
                <a:moveTo>
                  <a:pt x="0" y="0"/>
                </a:moveTo>
                <a:cubicBezTo>
                  <a:pt x="0" y="0"/>
                  <a:pt x="21600" y="9144"/>
                  <a:pt x="467" y="21600"/>
                </a:cubicBezTo>
              </a:path>
            </a:pathLst>
          </a:custGeom>
          <a:noFill/>
          <a:ln w="38100" cap="flat">
            <a:solidFill>
              <a:schemeClr val="tx1"/>
            </a:solidFill>
            <a:prstDash val="solid"/>
            <a:miter lim="800000"/>
            <a:headEnd type="none" w="med" len="med"/>
            <a:tailEnd type="triangle" w="med" len="med"/>
          </a:ln>
        </p:spPr>
        <p:txBody>
          <a:bodyPr lIns="0" tIns="0" rIns="0" bIns="0"/>
          <a:lstStyle/>
          <a:p>
            <a:endParaRPr lang="en-US"/>
          </a:p>
        </p:txBody>
      </p:sp>
      <p:sp>
        <p:nvSpPr>
          <p:cNvPr id="29774" name="Freeform 77"/>
          <p:cNvSpPr>
            <a:spLocks/>
          </p:cNvSpPr>
          <p:nvPr/>
        </p:nvSpPr>
        <p:spPr bwMode="auto">
          <a:xfrm>
            <a:off x="11709400" y="6896100"/>
            <a:ext cx="352425" cy="1303338"/>
          </a:xfrm>
          <a:custGeom>
            <a:avLst/>
            <a:gdLst>
              <a:gd name="T0" fmla="*/ 0 w 9740"/>
              <a:gd name="T1" fmla="*/ 0 h 21600"/>
              <a:gd name="T2" fmla="*/ 2147483646 w 9740"/>
              <a:gd name="T3" fmla="*/ 2147483646 h 21600"/>
              <a:gd name="T4" fmla="*/ 0 60000 65536"/>
              <a:gd name="T5" fmla="*/ 0 60000 65536"/>
              <a:gd name="T6" fmla="*/ 0 w 9740"/>
              <a:gd name="T7" fmla="*/ 0 h 21600"/>
              <a:gd name="T8" fmla="*/ 9740 w 9740"/>
              <a:gd name="T9" fmla="*/ 21600 h 21600"/>
            </a:gdLst>
            <a:ahLst/>
            <a:cxnLst>
              <a:cxn ang="T4">
                <a:pos x="T0" y="T1"/>
              </a:cxn>
              <a:cxn ang="T5">
                <a:pos x="T2" y="T3"/>
              </a:cxn>
            </a:cxnLst>
            <a:rect l="T6" t="T7" r="T8" b="T9"/>
            <a:pathLst>
              <a:path w="9740" h="21600">
                <a:moveTo>
                  <a:pt x="0" y="0"/>
                </a:moveTo>
                <a:cubicBezTo>
                  <a:pt x="0" y="0"/>
                  <a:pt x="21600" y="9144"/>
                  <a:pt x="467" y="21600"/>
                </a:cubicBezTo>
              </a:path>
            </a:pathLst>
          </a:custGeom>
          <a:noFill/>
          <a:ln w="38100" cap="flat">
            <a:solidFill>
              <a:schemeClr val="tx1"/>
            </a:solidFill>
            <a:prstDash val="solid"/>
            <a:miter lim="800000"/>
            <a:headEnd type="none" w="med" len="med"/>
            <a:tailEnd type="triangle" w="med" len="med"/>
          </a:ln>
        </p:spPr>
        <p:txBody>
          <a:bodyPr lIns="0" tIns="0" rIns="0" bIns="0"/>
          <a:lstStyle/>
          <a:p>
            <a:endParaRPr 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eaLnBrk="1" hangingPunct="1"/>
            <a:r>
              <a:rPr lang="en-US" altLang="en-US"/>
              <a:t>Buffering </a:t>
            </a:r>
            <a:r>
              <a:rPr lang="en-US" altLang="en-US">
                <a:solidFill>
                  <a:srgbClr val="FF0000"/>
                </a:solidFill>
              </a:rPr>
              <a:t>FIX </a:t>
            </a:r>
          </a:p>
        </p:txBody>
      </p:sp>
      <p:sp>
        <p:nvSpPr>
          <p:cNvPr id="30723" name="Rectangle 2"/>
          <p:cNvSpPr>
            <a:spLocks noGrp="1" noChangeArrowheads="1"/>
          </p:cNvSpPr>
          <p:nvPr>
            <p:ph type="body" idx="1"/>
          </p:nvPr>
        </p:nvSpPr>
        <p:spPr>
          <a:xfrm>
            <a:off x="114300" y="1130300"/>
            <a:ext cx="12814300" cy="927100"/>
          </a:xfrm>
        </p:spPr>
        <p:txBody>
          <a:bodyPr/>
          <a:lstStyle/>
          <a:p>
            <a:pPr marL="635000" eaLnBrk="1" hangingPunct="1"/>
            <a:r>
              <a:rPr lang="en-US" altLang="en-US" dirty="0"/>
              <a:t>Some pseudocode...</a:t>
            </a:r>
          </a:p>
        </p:txBody>
      </p:sp>
      <p:sp>
        <p:nvSpPr>
          <p:cNvPr id="30724" name="Rectangle 3"/>
          <p:cNvSpPr>
            <a:spLocks/>
          </p:cNvSpPr>
          <p:nvPr/>
        </p:nvSpPr>
        <p:spPr bwMode="auto">
          <a:xfrm>
            <a:off x="685800" y="2095500"/>
            <a:ext cx="10871200" cy="2679700"/>
          </a:xfrm>
          <a:prstGeom prst="rect">
            <a:avLst/>
          </a:prstGeom>
          <a:noFill/>
          <a:ln w="12700">
            <a:noFill/>
            <a:miter lim="800000"/>
            <a:headEnd/>
            <a:tailEnd/>
          </a:ln>
        </p:spPr>
        <p:txBody>
          <a:bodyPr lIns="0" tIns="0" rIns="0" bIns="0" anchor="ctr"/>
          <a:lstStyle/>
          <a:p>
            <a:pPr eaLnBrk="1" hangingPunct="1"/>
            <a:r>
              <a:rPr lang="en-US" altLang="en-US" sz="2400">
                <a:solidFill>
                  <a:schemeClr val="tx1"/>
                </a:solidFill>
                <a:latin typeface="Courier" pitchFamily="49" charset="0"/>
                <a:ea typeface="Courier" pitchFamily="49" charset="0"/>
                <a:cs typeface="Courier" pitchFamily="49" charset="0"/>
                <a:sym typeface="Courier" pitchFamily="49" charset="0"/>
              </a:rPr>
              <a:t>x=zeros(100,1);</a:t>
            </a:r>
          </a:p>
          <a:p>
            <a:pPr eaLnBrk="1" hangingPunct="1"/>
            <a:r>
              <a:rPr lang="en-US" altLang="en-US" sz="2400">
                <a:solidFill>
                  <a:schemeClr val="tx1"/>
                </a:solidFill>
                <a:latin typeface="Courier" pitchFamily="49" charset="0"/>
                <a:ea typeface="Courier" pitchFamily="49" charset="0"/>
                <a:cs typeface="Courier" pitchFamily="49" charset="0"/>
                <a:sym typeface="Courier" pitchFamily="49" charset="0"/>
              </a:rPr>
              <a:t>X[1]=1; % unit impulse signal of length 100</a:t>
            </a:r>
          </a:p>
          <a:p>
            <a:pPr eaLnBrk="1" hangingPunct="1"/>
            <a:r>
              <a:rPr lang="en-US" altLang="en-US" sz="2400">
                <a:solidFill>
                  <a:schemeClr val="tx1"/>
                </a:solidFill>
                <a:latin typeface="Courier" pitchFamily="49" charset="0"/>
                <a:ea typeface="Courier" pitchFamily="49" charset="0"/>
                <a:cs typeface="Courier" pitchFamily="49" charset="0"/>
                <a:sym typeface="Courier" pitchFamily="49" charset="0"/>
              </a:rPr>
              <a:t>g=0.5;</a:t>
            </a:r>
          </a:p>
          <a:p>
            <a:pPr eaLnBrk="1" hangingPunct="1"/>
            <a:r>
              <a:rPr lang="en-US" altLang="en-US" sz="2400">
                <a:solidFill>
                  <a:schemeClr val="tx1"/>
                </a:solidFill>
                <a:latin typeface="Courier" pitchFamily="49" charset="0"/>
                <a:ea typeface="Courier" pitchFamily="49" charset="0"/>
                <a:cs typeface="Courier" pitchFamily="49" charset="0"/>
                <a:sym typeface="Courier" pitchFamily="49" charset="0"/>
              </a:rPr>
              <a:t>Delayline=zeros(10,1); % memory allocation for length 10</a:t>
            </a:r>
          </a:p>
          <a:p>
            <a:pPr eaLnBrk="1" hangingPunct="1"/>
            <a:r>
              <a:rPr lang="en-US" altLang="en-US" sz="2400">
                <a:solidFill>
                  <a:schemeClr val="tx1"/>
                </a:solidFill>
                <a:latin typeface="Courier" pitchFamily="49" charset="0"/>
                <a:ea typeface="Courier" pitchFamily="49" charset="0"/>
                <a:cs typeface="Courier" pitchFamily="49" charset="0"/>
                <a:sym typeface="Courier" pitchFamily="49" charset="0"/>
              </a:rPr>
              <a:t>for n=1:length(x);</a:t>
            </a:r>
          </a:p>
          <a:p>
            <a:pPr eaLnBrk="1" hangingPunct="1"/>
            <a:r>
              <a:rPr lang="en-US" altLang="en-US" sz="2400">
                <a:solidFill>
                  <a:schemeClr val="tx1"/>
                </a:solidFill>
                <a:latin typeface="Courier" pitchFamily="49" charset="0"/>
                <a:ea typeface="Courier" pitchFamily="49" charset="0"/>
                <a:cs typeface="Courier" pitchFamily="49" charset="0"/>
                <a:sym typeface="Courier" pitchFamily="49" charset="0"/>
              </a:rPr>
              <a:t>	y[n]=x[n]+g*Delayline[10];	</a:t>
            </a:r>
          </a:p>
          <a:p>
            <a:pPr eaLnBrk="1" hangingPunct="1"/>
            <a:r>
              <a:rPr lang="en-US" altLang="en-US" sz="2400">
                <a:solidFill>
                  <a:schemeClr val="tx1"/>
                </a:solidFill>
                <a:latin typeface="Courier" pitchFamily="49" charset="0"/>
                <a:ea typeface="Courier" pitchFamily="49" charset="0"/>
                <a:cs typeface="Courier" pitchFamily="49" charset="0"/>
                <a:sym typeface="Courier" pitchFamily="49" charset="0"/>
              </a:rPr>
              <a:t>	Delayline=[x(n);Delayline(1:10-1)];</a:t>
            </a:r>
          </a:p>
          <a:p>
            <a:pPr eaLnBrk="1" hangingPunct="1"/>
            <a:r>
              <a:rPr lang="en-US" altLang="en-US" sz="2400">
                <a:solidFill>
                  <a:schemeClr val="tx1"/>
                </a:solidFill>
                <a:latin typeface="Courier" pitchFamily="49" charset="0"/>
                <a:ea typeface="Courier" pitchFamily="49" charset="0"/>
                <a:cs typeface="Courier" pitchFamily="49" charset="0"/>
                <a:sym typeface="Courier" pitchFamily="49" charset="0"/>
              </a:rPr>
              <a:t>end;</a:t>
            </a:r>
          </a:p>
        </p:txBody>
      </p:sp>
      <p:sp>
        <p:nvSpPr>
          <p:cNvPr id="30725" name="Line 4"/>
          <p:cNvSpPr>
            <a:spLocks noChangeShapeType="1"/>
          </p:cNvSpPr>
          <p:nvPr/>
        </p:nvSpPr>
        <p:spPr bwMode="auto">
          <a:xfrm>
            <a:off x="5854700" y="4635500"/>
            <a:ext cx="1069975" cy="739775"/>
          </a:xfrm>
          <a:prstGeom prst="line">
            <a:avLst/>
          </a:prstGeom>
          <a:noFill/>
          <a:ln w="38100">
            <a:solidFill>
              <a:schemeClr val="tx1"/>
            </a:solidFill>
            <a:miter lim="800000"/>
            <a:headEnd type="stealth" w="med" len="med"/>
            <a:tailEnd/>
          </a:ln>
        </p:spPr>
        <p:txBody>
          <a:bodyPr lIns="0" tIns="0" rIns="0" bIns="0"/>
          <a:lstStyle/>
          <a:p>
            <a:endParaRPr lang="en-US"/>
          </a:p>
        </p:txBody>
      </p:sp>
      <p:sp>
        <p:nvSpPr>
          <p:cNvPr id="30726" name="Line 5"/>
          <p:cNvSpPr>
            <a:spLocks noChangeShapeType="1"/>
          </p:cNvSpPr>
          <p:nvPr/>
        </p:nvSpPr>
        <p:spPr bwMode="auto">
          <a:xfrm>
            <a:off x="1749425" y="4589463"/>
            <a:ext cx="4479925" cy="0"/>
          </a:xfrm>
          <a:prstGeom prst="line">
            <a:avLst/>
          </a:prstGeom>
          <a:noFill/>
          <a:ln w="38100">
            <a:solidFill>
              <a:srgbClr val="FF0000"/>
            </a:solidFill>
            <a:miter lim="800000"/>
            <a:headEnd/>
            <a:tailEnd/>
          </a:ln>
        </p:spPr>
        <p:txBody>
          <a:bodyPr lIns="0" tIns="0" rIns="0" bIns="0"/>
          <a:lstStyle/>
          <a:p>
            <a:endParaRPr lang="en-US"/>
          </a:p>
        </p:txBody>
      </p:sp>
      <p:sp>
        <p:nvSpPr>
          <p:cNvPr id="30727" name="Rectangle 6"/>
          <p:cNvSpPr>
            <a:spLocks/>
          </p:cNvSpPr>
          <p:nvPr/>
        </p:nvSpPr>
        <p:spPr bwMode="auto">
          <a:xfrm>
            <a:off x="3894138" y="5518150"/>
            <a:ext cx="6550025" cy="1092200"/>
          </a:xfrm>
          <a:prstGeom prst="rect">
            <a:avLst/>
          </a:prstGeom>
          <a:noFill/>
          <a:ln w="12700">
            <a:noFill/>
            <a:miter lim="800000"/>
            <a:headEnd/>
            <a:tailEnd/>
          </a:ln>
        </p:spPr>
        <p:txBody>
          <a:bodyPr wrap="none" lIns="0" tIns="0" rIns="0" bIns="0" anchor="ctr">
            <a:spAutoFit/>
          </a:bodyPr>
          <a:lstStyle/>
          <a:p>
            <a:pPr algn="ctr" eaLnBrk="1" hangingPunct="1"/>
            <a:r>
              <a:rPr lang="en-US" altLang="en-US">
                <a:solidFill>
                  <a:srgbClr val="FF0000"/>
                </a:solidFill>
                <a:latin typeface="Arial" charset="0"/>
                <a:cs typeface="Arial" charset="0"/>
                <a:sym typeface="Arial" charset="0"/>
              </a:rPr>
              <a:t>Inefficient</a:t>
            </a:r>
          </a:p>
          <a:p>
            <a:pPr algn="ctr" eaLnBrk="1" hangingPunct="1"/>
            <a:r>
              <a:rPr lang="en-US" altLang="en-US" sz="2600">
                <a:solidFill>
                  <a:schemeClr val="tx1"/>
                </a:solidFill>
                <a:latin typeface="Arial" charset="0"/>
                <a:cs typeface="Arial" charset="0"/>
                <a:sym typeface="Arial" charset="0"/>
              </a:rPr>
              <a:t>(though it’s fine to demonstrate the concept)</a:t>
            </a:r>
          </a:p>
        </p:txBody>
      </p:sp>
      <p:sp>
        <p:nvSpPr>
          <p:cNvPr id="30728" name="Rectangle 7"/>
          <p:cNvSpPr>
            <a:spLocks/>
          </p:cNvSpPr>
          <p:nvPr/>
        </p:nvSpPr>
        <p:spPr bwMode="auto">
          <a:xfrm>
            <a:off x="419100" y="7279298"/>
            <a:ext cx="10588220" cy="1646605"/>
          </a:xfrm>
          <a:prstGeom prst="rect">
            <a:avLst/>
          </a:prstGeom>
          <a:noFill/>
          <a:ln w="12700">
            <a:noFill/>
            <a:miter lim="800000"/>
            <a:headEnd/>
            <a:tailEnd/>
          </a:ln>
        </p:spPr>
        <p:txBody>
          <a:bodyPr wrap="none" lIns="0" tIns="0" rIns="0" bIns="0" anchor="ctr">
            <a:spAutoFit/>
          </a:bodyPr>
          <a:lstStyle/>
          <a:p>
            <a:pPr eaLnBrk="1" hangingPunct="1"/>
            <a:r>
              <a:rPr lang="en-US" altLang="en-US" sz="2900" dirty="0">
                <a:solidFill>
                  <a:schemeClr val="tx1"/>
                </a:solidFill>
                <a:latin typeface="Arial Bold" charset="0"/>
                <a:cs typeface="Arial Bold" charset="0"/>
                <a:sym typeface="Arial Bold" charset="0"/>
              </a:rPr>
              <a:t>Useful C/C++ points:</a:t>
            </a:r>
          </a:p>
          <a:p>
            <a:pPr eaLnBrk="1" hangingPunct="1"/>
            <a:r>
              <a:rPr lang="en-US" altLang="en-US" sz="2600" dirty="0">
                <a:solidFill>
                  <a:schemeClr val="tx1"/>
                </a:solidFill>
                <a:latin typeface="Arial" charset="0"/>
                <a:cs typeface="Arial" charset="0"/>
                <a:sym typeface="Arial" charset="0"/>
              </a:rPr>
              <a:t>Arrays / buffers are indexed starting at 0 in C/C++  (versus 1 for </a:t>
            </a:r>
            <a:r>
              <a:rPr lang="en-US" altLang="en-US" sz="2600" dirty="0" err="1">
                <a:solidFill>
                  <a:schemeClr val="tx1"/>
                </a:solidFill>
                <a:latin typeface="Arial" charset="0"/>
                <a:cs typeface="Arial" charset="0"/>
                <a:sym typeface="Arial" charset="0"/>
              </a:rPr>
              <a:t>matlab</a:t>
            </a:r>
            <a:r>
              <a:rPr lang="en-US" altLang="en-US" sz="2600" dirty="0">
                <a:solidFill>
                  <a:schemeClr val="tx1"/>
                </a:solidFill>
                <a:latin typeface="Arial" charset="0"/>
                <a:cs typeface="Arial" charset="0"/>
                <a:sym typeface="Arial" charset="0"/>
              </a:rPr>
              <a:t>)</a:t>
            </a:r>
          </a:p>
          <a:p>
            <a:pPr eaLnBrk="1" hangingPunct="1"/>
            <a:r>
              <a:rPr lang="en-US" altLang="en-US" sz="2600" dirty="0">
                <a:solidFill>
                  <a:schemeClr val="tx1"/>
                </a:solidFill>
                <a:latin typeface="Arial" charset="0"/>
                <a:cs typeface="Arial" charset="0"/>
                <a:sym typeface="Arial" charset="0"/>
              </a:rPr>
              <a:t>Use brackets to access elements of an array (like our [] notation)</a:t>
            </a:r>
          </a:p>
          <a:p>
            <a:pPr eaLnBrk="1" hangingPunct="1"/>
            <a:r>
              <a:rPr lang="en-US" altLang="en-US" sz="2600" dirty="0">
                <a:solidFill>
                  <a:schemeClr val="tx1"/>
                </a:solidFill>
                <a:latin typeface="Arial" charset="0"/>
                <a:cs typeface="Arial" charset="0"/>
                <a:sym typeface="Arial" charset="0"/>
              </a:rPr>
              <a:t>Semicolon ends a line</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p:txBody>
          <a:bodyPr/>
          <a:lstStyle/>
          <a:p>
            <a:pPr eaLnBrk="1" hangingPunct="1"/>
            <a:r>
              <a:rPr lang="en-US" altLang="en-US"/>
              <a:t>Circular buffering</a:t>
            </a:r>
          </a:p>
        </p:txBody>
      </p:sp>
      <p:sp>
        <p:nvSpPr>
          <p:cNvPr id="31747" name="Rectangle 2"/>
          <p:cNvSpPr>
            <a:spLocks noGrp="1" noChangeArrowheads="1"/>
          </p:cNvSpPr>
          <p:nvPr>
            <p:ph type="body" idx="1"/>
          </p:nvPr>
        </p:nvSpPr>
        <p:spPr/>
        <p:txBody>
          <a:bodyPr anchor="t"/>
          <a:lstStyle/>
          <a:p>
            <a:pPr marL="635000" eaLnBrk="1" hangingPunct="1"/>
            <a:r>
              <a:rPr lang="en-US" altLang="en-US" sz="4000"/>
              <a:t>Circular buffer acts like a loop</a:t>
            </a:r>
          </a:p>
          <a:p>
            <a:pPr marL="1143000" lvl="1" eaLnBrk="1" hangingPunct="1"/>
            <a:r>
              <a:rPr lang="en-US" altLang="en-US" sz="3400"/>
              <a:t>Write from beginning to end, then go back to the beginning again</a:t>
            </a:r>
          </a:p>
          <a:p>
            <a:pPr marL="1143000" lvl="1" eaLnBrk="1" hangingPunct="1"/>
            <a:r>
              <a:rPr lang="en-US" altLang="en-US" sz="3400"/>
              <a:t>Always holds the most recent samples without moving them</a:t>
            </a:r>
          </a:p>
          <a:p>
            <a:pPr marL="1143000" lvl="1" eaLnBrk="1" hangingPunct="1"/>
            <a:r>
              <a:rPr lang="en-US" altLang="en-US" sz="3400"/>
              <a:t>Keep track of the </a:t>
            </a:r>
            <a:r>
              <a:rPr lang="en-US" altLang="en-US" sz="3400">
                <a:solidFill>
                  <a:srgbClr val="0000FF"/>
                </a:solidFill>
              </a:rPr>
              <a:t>write pointer</a:t>
            </a:r>
            <a:r>
              <a:rPr lang="en-US" altLang="en-US" sz="3400"/>
              <a:t> to know where you are</a:t>
            </a:r>
          </a:p>
          <a:p>
            <a:pPr marL="1143000" lvl="1" eaLnBrk="1" hangingPunct="1"/>
            <a:r>
              <a:rPr lang="en-US" altLang="en-US" sz="3400"/>
              <a:t>Implemented with </a:t>
            </a:r>
            <a:r>
              <a:rPr lang="en-US" altLang="en-US" sz="3400">
                <a:solidFill>
                  <a:srgbClr val="0000FF"/>
                </a:solidFill>
              </a:rPr>
              <a:t>modulo arithmetic</a:t>
            </a:r>
          </a:p>
        </p:txBody>
      </p:sp>
      <p:sp>
        <p:nvSpPr>
          <p:cNvPr id="31748" name="Rectangle 3"/>
          <p:cNvSpPr>
            <a:spLocks/>
          </p:cNvSpPr>
          <p:nvPr/>
        </p:nvSpPr>
        <p:spPr bwMode="auto">
          <a:xfrm>
            <a:off x="11430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49" name="Rectangle 4"/>
          <p:cNvSpPr>
            <a:spLocks/>
          </p:cNvSpPr>
          <p:nvPr/>
        </p:nvSpPr>
        <p:spPr bwMode="auto">
          <a:xfrm>
            <a:off x="19939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50" name="Rectangle 5"/>
          <p:cNvSpPr>
            <a:spLocks/>
          </p:cNvSpPr>
          <p:nvPr/>
        </p:nvSpPr>
        <p:spPr bwMode="auto">
          <a:xfrm>
            <a:off x="28321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51" name="Rectangle 6"/>
          <p:cNvSpPr>
            <a:spLocks/>
          </p:cNvSpPr>
          <p:nvPr/>
        </p:nvSpPr>
        <p:spPr bwMode="auto">
          <a:xfrm>
            <a:off x="36830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52" name="Rectangle 7"/>
          <p:cNvSpPr>
            <a:spLocks/>
          </p:cNvSpPr>
          <p:nvPr/>
        </p:nvSpPr>
        <p:spPr bwMode="auto">
          <a:xfrm>
            <a:off x="45339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53" name="Rectangle 8"/>
          <p:cNvSpPr>
            <a:spLocks/>
          </p:cNvSpPr>
          <p:nvPr/>
        </p:nvSpPr>
        <p:spPr bwMode="auto">
          <a:xfrm>
            <a:off x="53848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54" name="Rectangle 9"/>
          <p:cNvSpPr>
            <a:spLocks/>
          </p:cNvSpPr>
          <p:nvPr/>
        </p:nvSpPr>
        <p:spPr bwMode="auto">
          <a:xfrm>
            <a:off x="62357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55" name="Rectangle 10"/>
          <p:cNvSpPr>
            <a:spLocks/>
          </p:cNvSpPr>
          <p:nvPr/>
        </p:nvSpPr>
        <p:spPr bwMode="auto">
          <a:xfrm>
            <a:off x="70866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56" name="Rectangle 11"/>
          <p:cNvSpPr>
            <a:spLocks/>
          </p:cNvSpPr>
          <p:nvPr/>
        </p:nvSpPr>
        <p:spPr bwMode="auto">
          <a:xfrm>
            <a:off x="79375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57" name="Rectangle 12"/>
          <p:cNvSpPr>
            <a:spLocks/>
          </p:cNvSpPr>
          <p:nvPr/>
        </p:nvSpPr>
        <p:spPr bwMode="auto">
          <a:xfrm>
            <a:off x="87884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58" name="Rectangle 13"/>
          <p:cNvSpPr>
            <a:spLocks/>
          </p:cNvSpPr>
          <p:nvPr/>
        </p:nvSpPr>
        <p:spPr bwMode="auto">
          <a:xfrm>
            <a:off x="96393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59" name="Rectangle 14"/>
          <p:cNvSpPr>
            <a:spLocks/>
          </p:cNvSpPr>
          <p:nvPr/>
        </p:nvSpPr>
        <p:spPr bwMode="auto">
          <a:xfrm>
            <a:off x="10490200" y="4876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60" name="Rectangle 15"/>
          <p:cNvSpPr>
            <a:spLocks/>
          </p:cNvSpPr>
          <p:nvPr/>
        </p:nvSpPr>
        <p:spPr bwMode="auto">
          <a:xfrm>
            <a:off x="1265238" y="5029200"/>
            <a:ext cx="60642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x[0]</a:t>
            </a:r>
          </a:p>
        </p:txBody>
      </p:sp>
      <p:sp>
        <p:nvSpPr>
          <p:cNvPr id="31761" name="Rectangle 16"/>
          <p:cNvSpPr>
            <a:spLocks/>
          </p:cNvSpPr>
          <p:nvPr/>
        </p:nvSpPr>
        <p:spPr bwMode="auto">
          <a:xfrm>
            <a:off x="2082800" y="5029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a:t>
            </a:r>
          </a:p>
        </p:txBody>
      </p:sp>
      <p:sp>
        <p:nvSpPr>
          <p:cNvPr id="31762" name="Rectangle 17"/>
          <p:cNvSpPr>
            <a:spLocks/>
          </p:cNvSpPr>
          <p:nvPr/>
        </p:nvSpPr>
        <p:spPr bwMode="auto">
          <a:xfrm>
            <a:off x="2908300" y="5029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x[2]</a:t>
            </a:r>
          </a:p>
        </p:txBody>
      </p:sp>
      <p:sp>
        <p:nvSpPr>
          <p:cNvPr id="31763" name="Rectangle 18"/>
          <p:cNvSpPr>
            <a:spLocks/>
          </p:cNvSpPr>
          <p:nvPr/>
        </p:nvSpPr>
        <p:spPr bwMode="auto">
          <a:xfrm>
            <a:off x="3797300" y="5029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x[3]</a:t>
            </a:r>
          </a:p>
        </p:txBody>
      </p:sp>
      <p:sp>
        <p:nvSpPr>
          <p:cNvPr id="31764" name="Rectangle 19"/>
          <p:cNvSpPr>
            <a:spLocks/>
          </p:cNvSpPr>
          <p:nvPr/>
        </p:nvSpPr>
        <p:spPr bwMode="auto">
          <a:xfrm>
            <a:off x="4622800" y="5029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x[4]</a:t>
            </a:r>
          </a:p>
        </p:txBody>
      </p:sp>
      <p:sp>
        <p:nvSpPr>
          <p:cNvPr id="31765" name="Rectangle 20"/>
          <p:cNvSpPr>
            <a:spLocks/>
          </p:cNvSpPr>
          <p:nvPr/>
        </p:nvSpPr>
        <p:spPr bwMode="auto">
          <a:xfrm>
            <a:off x="5499100" y="5029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x[5]</a:t>
            </a:r>
          </a:p>
        </p:txBody>
      </p:sp>
      <p:sp>
        <p:nvSpPr>
          <p:cNvPr id="31766" name="Rectangle 21"/>
          <p:cNvSpPr>
            <a:spLocks/>
          </p:cNvSpPr>
          <p:nvPr/>
        </p:nvSpPr>
        <p:spPr bwMode="auto">
          <a:xfrm>
            <a:off x="6324600" y="5029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x[6]</a:t>
            </a:r>
          </a:p>
        </p:txBody>
      </p:sp>
      <p:sp>
        <p:nvSpPr>
          <p:cNvPr id="31767" name="Rectangle 22"/>
          <p:cNvSpPr>
            <a:spLocks/>
          </p:cNvSpPr>
          <p:nvPr/>
        </p:nvSpPr>
        <p:spPr bwMode="auto">
          <a:xfrm>
            <a:off x="7137400" y="5029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x[7]</a:t>
            </a:r>
          </a:p>
        </p:txBody>
      </p:sp>
      <p:sp>
        <p:nvSpPr>
          <p:cNvPr id="31768" name="Rectangle 23"/>
          <p:cNvSpPr>
            <a:spLocks/>
          </p:cNvSpPr>
          <p:nvPr/>
        </p:nvSpPr>
        <p:spPr bwMode="auto">
          <a:xfrm>
            <a:off x="8001000" y="5029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x[8]</a:t>
            </a:r>
          </a:p>
        </p:txBody>
      </p:sp>
      <p:sp>
        <p:nvSpPr>
          <p:cNvPr id="31769" name="Rectangle 24"/>
          <p:cNvSpPr>
            <a:spLocks/>
          </p:cNvSpPr>
          <p:nvPr/>
        </p:nvSpPr>
        <p:spPr bwMode="auto">
          <a:xfrm>
            <a:off x="8864600" y="5029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x[9]</a:t>
            </a:r>
          </a:p>
        </p:txBody>
      </p:sp>
      <p:sp>
        <p:nvSpPr>
          <p:cNvPr id="31770" name="Rectangle 25"/>
          <p:cNvSpPr>
            <a:spLocks/>
          </p:cNvSpPr>
          <p:nvPr/>
        </p:nvSpPr>
        <p:spPr bwMode="auto">
          <a:xfrm>
            <a:off x="9642475" y="50292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x[10]</a:t>
            </a:r>
          </a:p>
        </p:txBody>
      </p:sp>
      <p:sp>
        <p:nvSpPr>
          <p:cNvPr id="31771" name="Rectangle 26"/>
          <p:cNvSpPr>
            <a:spLocks/>
          </p:cNvSpPr>
          <p:nvPr/>
        </p:nvSpPr>
        <p:spPr bwMode="auto">
          <a:xfrm>
            <a:off x="10517188" y="5029200"/>
            <a:ext cx="75247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x[11]</a:t>
            </a:r>
          </a:p>
        </p:txBody>
      </p:sp>
      <p:sp>
        <p:nvSpPr>
          <p:cNvPr id="31772" name="Rectangle 27"/>
          <p:cNvSpPr>
            <a:spLocks/>
          </p:cNvSpPr>
          <p:nvPr/>
        </p:nvSpPr>
        <p:spPr bwMode="auto">
          <a:xfrm>
            <a:off x="11430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73" name="Rectangle 28"/>
          <p:cNvSpPr>
            <a:spLocks/>
          </p:cNvSpPr>
          <p:nvPr/>
        </p:nvSpPr>
        <p:spPr bwMode="auto">
          <a:xfrm>
            <a:off x="19812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74" name="Rectangle 29"/>
          <p:cNvSpPr>
            <a:spLocks/>
          </p:cNvSpPr>
          <p:nvPr/>
        </p:nvSpPr>
        <p:spPr bwMode="auto">
          <a:xfrm>
            <a:off x="28321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75" name="Rectangle 30"/>
          <p:cNvSpPr>
            <a:spLocks/>
          </p:cNvSpPr>
          <p:nvPr/>
        </p:nvSpPr>
        <p:spPr bwMode="auto">
          <a:xfrm>
            <a:off x="36830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76" name="Rectangle 31"/>
          <p:cNvSpPr>
            <a:spLocks/>
          </p:cNvSpPr>
          <p:nvPr/>
        </p:nvSpPr>
        <p:spPr bwMode="auto">
          <a:xfrm>
            <a:off x="45339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77" name="Rectangle 32"/>
          <p:cNvSpPr>
            <a:spLocks/>
          </p:cNvSpPr>
          <p:nvPr/>
        </p:nvSpPr>
        <p:spPr bwMode="auto">
          <a:xfrm>
            <a:off x="53848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78" name="Rectangle 33"/>
          <p:cNvSpPr>
            <a:spLocks/>
          </p:cNvSpPr>
          <p:nvPr/>
        </p:nvSpPr>
        <p:spPr bwMode="auto">
          <a:xfrm>
            <a:off x="62357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79" name="Rectangle 34"/>
          <p:cNvSpPr>
            <a:spLocks/>
          </p:cNvSpPr>
          <p:nvPr/>
        </p:nvSpPr>
        <p:spPr bwMode="auto">
          <a:xfrm>
            <a:off x="70866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80" name="Rectangle 35"/>
          <p:cNvSpPr>
            <a:spLocks/>
          </p:cNvSpPr>
          <p:nvPr/>
        </p:nvSpPr>
        <p:spPr bwMode="auto">
          <a:xfrm>
            <a:off x="79375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81" name="Rectangle 36"/>
          <p:cNvSpPr>
            <a:spLocks/>
          </p:cNvSpPr>
          <p:nvPr/>
        </p:nvSpPr>
        <p:spPr bwMode="auto">
          <a:xfrm>
            <a:off x="87884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82" name="Rectangle 37"/>
          <p:cNvSpPr>
            <a:spLocks/>
          </p:cNvSpPr>
          <p:nvPr/>
        </p:nvSpPr>
        <p:spPr bwMode="auto">
          <a:xfrm>
            <a:off x="96393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83" name="Rectangle 38"/>
          <p:cNvSpPr>
            <a:spLocks/>
          </p:cNvSpPr>
          <p:nvPr/>
        </p:nvSpPr>
        <p:spPr bwMode="auto">
          <a:xfrm>
            <a:off x="10490200" y="62103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84" name="Rectangle 39"/>
          <p:cNvSpPr>
            <a:spLocks/>
          </p:cNvSpPr>
          <p:nvPr/>
        </p:nvSpPr>
        <p:spPr bwMode="auto">
          <a:xfrm>
            <a:off x="11303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85" name="Rectangle 40"/>
          <p:cNvSpPr>
            <a:spLocks/>
          </p:cNvSpPr>
          <p:nvPr/>
        </p:nvSpPr>
        <p:spPr bwMode="auto">
          <a:xfrm>
            <a:off x="19812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86" name="Rectangle 41"/>
          <p:cNvSpPr>
            <a:spLocks/>
          </p:cNvSpPr>
          <p:nvPr/>
        </p:nvSpPr>
        <p:spPr bwMode="auto">
          <a:xfrm>
            <a:off x="28321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87" name="Rectangle 42"/>
          <p:cNvSpPr>
            <a:spLocks/>
          </p:cNvSpPr>
          <p:nvPr/>
        </p:nvSpPr>
        <p:spPr bwMode="auto">
          <a:xfrm>
            <a:off x="36830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88" name="Rectangle 43"/>
          <p:cNvSpPr>
            <a:spLocks/>
          </p:cNvSpPr>
          <p:nvPr/>
        </p:nvSpPr>
        <p:spPr bwMode="auto">
          <a:xfrm>
            <a:off x="45339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89" name="Rectangle 44"/>
          <p:cNvSpPr>
            <a:spLocks/>
          </p:cNvSpPr>
          <p:nvPr/>
        </p:nvSpPr>
        <p:spPr bwMode="auto">
          <a:xfrm>
            <a:off x="53848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90" name="Rectangle 45"/>
          <p:cNvSpPr>
            <a:spLocks/>
          </p:cNvSpPr>
          <p:nvPr/>
        </p:nvSpPr>
        <p:spPr bwMode="auto">
          <a:xfrm>
            <a:off x="62357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91" name="Rectangle 46"/>
          <p:cNvSpPr>
            <a:spLocks/>
          </p:cNvSpPr>
          <p:nvPr/>
        </p:nvSpPr>
        <p:spPr bwMode="auto">
          <a:xfrm>
            <a:off x="70866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92" name="Rectangle 47"/>
          <p:cNvSpPr>
            <a:spLocks/>
          </p:cNvSpPr>
          <p:nvPr/>
        </p:nvSpPr>
        <p:spPr bwMode="auto">
          <a:xfrm>
            <a:off x="79375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93" name="Rectangle 48"/>
          <p:cNvSpPr>
            <a:spLocks/>
          </p:cNvSpPr>
          <p:nvPr/>
        </p:nvSpPr>
        <p:spPr bwMode="auto">
          <a:xfrm>
            <a:off x="87884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94" name="Rectangle 49"/>
          <p:cNvSpPr>
            <a:spLocks/>
          </p:cNvSpPr>
          <p:nvPr/>
        </p:nvSpPr>
        <p:spPr bwMode="auto">
          <a:xfrm>
            <a:off x="96393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95" name="Rectangle 50"/>
          <p:cNvSpPr>
            <a:spLocks/>
          </p:cNvSpPr>
          <p:nvPr/>
        </p:nvSpPr>
        <p:spPr bwMode="auto">
          <a:xfrm>
            <a:off x="10464800" y="7543800"/>
            <a:ext cx="762000" cy="762000"/>
          </a:xfrm>
          <a:prstGeom prst="rect">
            <a:avLst/>
          </a:prstGeom>
          <a:noFill/>
          <a:ln w="25400">
            <a:solidFill>
              <a:schemeClr val="tx1"/>
            </a:solidFill>
            <a:miter lim="800000"/>
            <a:headEnd/>
            <a:tailEnd/>
          </a:ln>
        </p:spPr>
        <p:txBody>
          <a:bodyPr lIns="0" tIns="0" rIns="0" bIns="0"/>
          <a:lstStyle/>
          <a:p>
            <a:pPr algn="ctr" eaLnBrk="1" hangingPunct="1"/>
            <a:endParaRPr lang="en-US" altLang="en-US"/>
          </a:p>
        </p:txBody>
      </p:sp>
      <p:sp>
        <p:nvSpPr>
          <p:cNvPr id="31796" name="Line 51"/>
          <p:cNvSpPr>
            <a:spLocks noChangeShapeType="1"/>
          </p:cNvSpPr>
          <p:nvPr/>
        </p:nvSpPr>
        <p:spPr bwMode="auto">
          <a:xfrm rot="10800000">
            <a:off x="1524000" y="5800725"/>
            <a:ext cx="0" cy="358775"/>
          </a:xfrm>
          <a:prstGeom prst="line">
            <a:avLst/>
          </a:prstGeom>
          <a:noFill/>
          <a:ln w="38100">
            <a:solidFill>
              <a:srgbClr val="FF00FF"/>
            </a:solidFill>
            <a:miter lim="800000"/>
            <a:headEnd type="stealth" w="med" len="med"/>
            <a:tailEnd/>
          </a:ln>
        </p:spPr>
        <p:txBody>
          <a:bodyPr lIns="0" tIns="0" rIns="0" bIns="0"/>
          <a:lstStyle/>
          <a:p>
            <a:endParaRPr lang="en-US"/>
          </a:p>
        </p:txBody>
      </p:sp>
      <p:sp>
        <p:nvSpPr>
          <p:cNvPr id="31797" name="Rectangle 52"/>
          <p:cNvSpPr>
            <a:spLocks/>
          </p:cNvSpPr>
          <p:nvPr/>
        </p:nvSpPr>
        <p:spPr bwMode="auto">
          <a:xfrm>
            <a:off x="3905250" y="8661400"/>
            <a:ext cx="5183188" cy="698500"/>
          </a:xfrm>
          <a:prstGeom prst="rect">
            <a:avLst/>
          </a:prstGeom>
          <a:noFill/>
          <a:ln w="12700">
            <a:noFill/>
            <a:miter lim="800000"/>
            <a:headEnd/>
            <a:tailEnd/>
          </a:ln>
        </p:spPr>
        <p:txBody>
          <a:bodyPr wrap="none" lIns="0" tIns="0" rIns="0" bIns="0" anchor="ctr">
            <a:spAutoFit/>
          </a:bodyPr>
          <a:lstStyle/>
          <a:p>
            <a:pPr algn="ctr" eaLnBrk="1" hangingPunct="1"/>
            <a:r>
              <a:rPr lang="en-US" altLang="en-US">
                <a:solidFill>
                  <a:srgbClr val="0000FF"/>
                </a:solidFill>
                <a:latin typeface="Arial" charset="0"/>
                <a:cs typeface="Arial" charset="0"/>
                <a:sym typeface="Arial" charset="0"/>
              </a:rPr>
              <a:t>YES</a:t>
            </a:r>
            <a:r>
              <a:rPr lang="en-US" altLang="en-US" sz="3000">
                <a:solidFill>
                  <a:srgbClr val="FF0000"/>
                </a:solidFill>
                <a:latin typeface="Arial" charset="0"/>
                <a:cs typeface="Arial" charset="0"/>
                <a:sym typeface="Arial" charset="0"/>
              </a:rPr>
              <a:t> </a:t>
            </a:r>
            <a:r>
              <a:rPr lang="en-US" altLang="en-US" sz="3000">
                <a:solidFill>
                  <a:schemeClr val="tx1"/>
                </a:solidFill>
                <a:latin typeface="Arial" charset="0"/>
                <a:cs typeface="Arial" charset="0"/>
                <a:sym typeface="Arial" charset="0"/>
              </a:rPr>
              <a:t>(samples stay in place)</a:t>
            </a:r>
          </a:p>
        </p:txBody>
      </p:sp>
      <p:sp>
        <p:nvSpPr>
          <p:cNvPr id="31798" name="Rectangle 53"/>
          <p:cNvSpPr>
            <a:spLocks/>
          </p:cNvSpPr>
          <p:nvPr/>
        </p:nvSpPr>
        <p:spPr bwMode="auto">
          <a:xfrm>
            <a:off x="1120775" y="63754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x[12]</a:t>
            </a:r>
          </a:p>
        </p:txBody>
      </p:sp>
      <p:sp>
        <p:nvSpPr>
          <p:cNvPr id="31799" name="Rectangle 54"/>
          <p:cNvSpPr>
            <a:spLocks/>
          </p:cNvSpPr>
          <p:nvPr/>
        </p:nvSpPr>
        <p:spPr bwMode="auto">
          <a:xfrm>
            <a:off x="2082800" y="63627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a:t>
            </a:r>
          </a:p>
        </p:txBody>
      </p:sp>
      <p:sp>
        <p:nvSpPr>
          <p:cNvPr id="31800" name="Rectangle 55"/>
          <p:cNvSpPr>
            <a:spLocks/>
          </p:cNvSpPr>
          <p:nvPr/>
        </p:nvSpPr>
        <p:spPr bwMode="auto">
          <a:xfrm>
            <a:off x="2908300" y="63627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x[2]</a:t>
            </a:r>
          </a:p>
        </p:txBody>
      </p:sp>
      <p:sp>
        <p:nvSpPr>
          <p:cNvPr id="31801" name="Rectangle 56"/>
          <p:cNvSpPr>
            <a:spLocks/>
          </p:cNvSpPr>
          <p:nvPr/>
        </p:nvSpPr>
        <p:spPr bwMode="auto">
          <a:xfrm>
            <a:off x="3797300" y="63627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x[3]</a:t>
            </a:r>
          </a:p>
        </p:txBody>
      </p:sp>
      <p:sp>
        <p:nvSpPr>
          <p:cNvPr id="31802" name="Rectangle 57"/>
          <p:cNvSpPr>
            <a:spLocks/>
          </p:cNvSpPr>
          <p:nvPr/>
        </p:nvSpPr>
        <p:spPr bwMode="auto">
          <a:xfrm>
            <a:off x="4622800" y="63627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x[4]</a:t>
            </a:r>
          </a:p>
        </p:txBody>
      </p:sp>
      <p:sp>
        <p:nvSpPr>
          <p:cNvPr id="31803" name="Rectangle 58"/>
          <p:cNvSpPr>
            <a:spLocks/>
          </p:cNvSpPr>
          <p:nvPr/>
        </p:nvSpPr>
        <p:spPr bwMode="auto">
          <a:xfrm>
            <a:off x="5499100" y="63627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x[5]</a:t>
            </a:r>
          </a:p>
        </p:txBody>
      </p:sp>
      <p:sp>
        <p:nvSpPr>
          <p:cNvPr id="31804" name="Rectangle 59"/>
          <p:cNvSpPr>
            <a:spLocks/>
          </p:cNvSpPr>
          <p:nvPr/>
        </p:nvSpPr>
        <p:spPr bwMode="auto">
          <a:xfrm>
            <a:off x="6324600" y="63627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x[6]</a:t>
            </a:r>
          </a:p>
        </p:txBody>
      </p:sp>
      <p:sp>
        <p:nvSpPr>
          <p:cNvPr id="31805" name="Rectangle 60"/>
          <p:cNvSpPr>
            <a:spLocks/>
          </p:cNvSpPr>
          <p:nvPr/>
        </p:nvSpPr>
        <p:spPr bwMode="auto">
          <a:xfrm>
            <a:off x="7137400" y="63627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x[7]</a:t>
            </a:r>
          </a:p>
        </p:txBody>
      </p:sp>
      <p:sp>
        <p:nvSpPr>
          <p:cNvPr id="31806" name="Rectangle 61"/>
          <p:cNvSpPr>
            <a:spLocks/>
          </p:cNvSpPr>
          <p:nvPr/>
        </p:nvSpPr>
        <p:spPr bwMode="auto">
          <a:xfrm>
            <a:off x="8001000" y="63627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x[8]</a:t>
            </a:r>
          </a:p>
        </p:txBody>
      </p:sp>
      <p:sp>
        <p:nvSpPr>
          <p:cNvPr id="31807" name="Rectangle 62"/>
          <p:cNvSpPr>
            <a:spLocks/>
          </p:cNvSpPr>
          <p:nvPr/>
        </p:nvSpPr>
        <p:spPr bwMode="auto">
          <a:xfrm>
            <a:off x="8864600" y="63627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x[9]</a:t>
            </a:r>
          </a:p>
        </p:txBody>
      </p:sp>
      <p:sp>
        <p:nvSpPr>
          <p:cNvPr id="31808" name="Rectangle 63"/>
          <p:cNvSpPr>
            <a:spLocks/>
          </p:cNvSpPr>
          <p:nvPr/>
        </p:nvSpPr>
        <p:spPr bwMode="auto">
          <a:xfrm>
            <a:off x="9639300" y="63627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x[10]</a:t>
            </a:r>
          </a:p>
        </p:txBody>
      </p:sp>
      <p:sp>
        <p:nvSpPr>
          <p:cNvPr id="31809" name="Rectangle 64"/>
          <p:cNvSpPr>
            <a:spLocks/>
          </p:cNvSpPr>
          <p:nvPr/>
        </p:nvSpPr>
        <p:spPr bwMode="auto">
          <a:xfrm>
            <a:off x="10515600" y="6362700"/>
            <a:ext cx="75247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x[11]</a:t>
            </a:r>
          </a:p>
        </p:txBody>
      </p:sp>
      <p:sp>
        <p:nvSpPr>
          <p:cNvPr id="31810" name="Rectangle 65"/>
          <p:cNvSpPr>
            <a:spLocks/>
          </p:cNvSpPr>
          <p:nvPr/>
        </p:nvSpPr>
        <p:spPr bwMode="auto">
          <a:xfrm>
            <a:off x="1133475" y="76962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x[12]</a:t>
            </a:r>
          </a:p>
        </p:txBody>
      </p:sp>
      <p:sp>
        <p:nvSpPr>
          <p:cNvPr id="31811" name="Rectangle 66"/>
          <p:cNvSpPr>
            <a:spLocks/>
          </p:cNvSpPr>
          <p:nvPr/>
        </p:nvSpPr>
        <p:spPr bwMode="auto">
          <a:xfrm>
            <a:off x="1997075" y="76962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x[13]</a:t>
            </a:r>
          </a:p>
        </p:txBody>
      </p:sp>
      <p:sp>
        <p:nvSpPr>
          <p:cNvPr id="31812" name="Rectangle 67"/>
          <p:cNvSpPr>
            <a:spLocks/>
          </p:cNvSpPr>
          <p:nvPr/>
        </p:nvSpPr>
        <p:spPr bwMode="auto">
          <a:xfrm>
            <a:off x="2908300" y="7696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x[2]</a:t>
            </a:r>
          </a:p>
        </p:txBody>
      </p:sp>
      <p:sp>
        <p:nvSpPr>
          <p:cNvPr id="31813" name="Rectangle 68"/>
          <p:cNvSpPr>
            <a:spLocks/>
          </p:cNvSpPr>
          <p:nvPr/>
        </p:nvSpPr>
        <p:spPr bwMode="auto">
          <a:xfrm>
            <a:off x="3797300" y="7696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x[3]</a:t>
            </a:r>
          </a:p>
        </p:txBody>
      </p:sp>
      <p:sp>
        <p:nvSpPr>
          <p:cNvPr id="31814" name="Rectangle 69"/>
          <p:cNvSpPr>
            <a:spLocks/>
          </p:cNvSpPr>
          <p:nvPr/>
        </p:nvSpPr>
        <p:spPr bwMode="auto">
          <a:xfrm>
            <a:off x="4622800" y="7696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x[4]</a:t>
            </a:r>
          </a:p>
        </p:txBody>
      </p:sp>
      <p:sp>
        <p:nvSpPr>
          <p:cNvPr id="31815" name="Rectangle 70"/>
          <p:cNvSpPr>
            <a:spLocks/>
          </p:cNvSpPr>
          <p:nvPr/>
        </p:nvSpPr>
        <p:spPr bwMode="auto">
          <a:xfrm>
            <a:off x="5499100" y="7696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x[5]</a:t>
            </a:r>
          </a:p>
        </p:txBody>
      </p:sp>
      <p:sp>
        <p:nvSpPr>
          <p:cNvPr id="31816" name="Rectangle 71"/>
          <p:cNvSpPr>
            <a:spLocks/>
          </p:cNvSpPr>
          <p:nvPr/>
        </p:nvSpPr>
        <p:spPr bwMode="auto">
          <a:xfrm>
            <a:off x="6324600" y="7696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x[6]</a:t>
            </a:r>
          </a:p>
        </p:txBody>
      </p:sp>
      <p:sp>
        <p:nvSpPr>
          <p:cNvPr id="31817" name="Rectangle 72"/>
          <p:cNvSpPr>
            <a:spLocks/>
          </p:cNvSpPr>
          <p:nvPr/>
        </p:nvSpPr>
        <p:spPr bwMode="auto">
          <a:xfrm>
            <a:off x="7137400" y="7696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x[7]</a:t>
            </a:r>
          </a:p>
        </p:txBody>
      </p:sp>
      <p:sp>
        <p:nvSpPr>
          <p:cNvPr id="31818" name="Rectangle 73"/>
          <p:cNvSpPr>
            <a:spLocks/>
          </p:cNvSpPr>
          <p:nvPr/>
        </p:nvSpPr>
        <p:spPr bwMode="auto">
          <a:xfrm>
            <a:off x="8001000" y="7696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x[8]</a:t>
            </a:r>
          </a:p>
        </p:txBody>
      </p:sp>
      <p:sp>
        <p:nvSpPr>
          <p:cNvPr id="31819" name="Rectangle 74"/>
          <p:cNvSpPr>
            <a:spLocks/>
          </p:cNvSpPr>
          <p:nvPr/>
        </p:nvSpPr>
        <p:spPr bwMode="auto">
          <a:xfrm>
            <a:off x="8864600" y="7696200"/>
            <a:ext cx="60483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x[9]</a:t>
            </a:r>
          </a:p>
        </p:txBody>
      </p:sp>
      <p:sp>
        <p:nvSpPr>
          <p:cNvPr id="31820" name="Rectangle 75"/>
          <p:cNvSpPr>
            <a:spLocks/>
          </p:cNvSpPr>
          <p:nvPr/>
        </p:nvSpPr>
        <p:spPr bwMode="auto">
          <a:xfrm>
            <a:off x="9639300" y="7696200"/>
            <a:ext cx="774700"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x[10]</a:t>
            </a:r>
          </a:p>
        </p:txBody>
      </p:sp>
      <p:sp>
        <p:nvSpPr>
          <p:cNvPr id="31821" name="Rectangle 76"/>
          <p:cNvSpPr>
            <a:spLocks/>
          </p:cNvSpPr>
          <p:nvPr/>
        </p:nvSpPr>
        <p:spPr bwMode="auto">
          <a:xfrm>
            <a:off x="10515600" y="7696200"/>
            <a:ext cx="75247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x[11]</a:t>
            </a:r>
          </a:p>
        </p:txBody>
      </p:sp>
      <p:sp>
        <p:nvSpPr>
          <p:cNvPr id="31822" name="Freeform 77"/>
          <p:cNvSpPr>
            <a:spLocks/>
          </p:cNvSpPr>
          <p:nvPr/>
        </p:nvSpPr>
        <p:spPr bwMode="auto">
          <a:xfrm>
            <a:off x="11531600" y="5219700"/>
            <a:ext cx="352425" cy="1303338"/>
          </a:xfrm>
          <a:custGeom>
            <a:avLst/>
            <a:gdLst>
              <a:gd name="T0" fmla="*/ 0 w 9740"/>
              <a:gd name="T1" fmla="*/ 0 h 21600"/>
              <a:gd name="T2" fmla="*/ 2147483646 w 9740"/>
              <a:gd name="T3" fmla="*/ 2147483646 h 21600"/>
              <a:gd name="T4" fmla="*/ 0 60000 65536"/>
              <a:gd name="T5" fmla="*/ 0 60000 65536"/>
              <a:gd name="T6" fmla="*/ 0 w 9740"/>
              <a:gd name="T7" fmla="*/ 0 h 21600"/>
              <a:gd name="T8" fmla="*/ 9740 w 9740"/>
              <a:gd name="T9" fmla="*/ 21600 h 21600"/>
            </a:gdLst>
            <a:ahLst/>
            <a:cxnLst>
              <a:cxn ang="T4">
                <a:pos x="T0" y="T1"/>
              </a:cxn>
              <a:cxn ang="T5">
                <a:pos x="T2" y="T3"/>
              </a:cxn>
            </a:cxnLst>
            <a:rect l="T6" t="T7" r="T8" b="T9"/>
            <a:pathLst>
              <a:path w="9740" h="21600">
                <a:moveTo>
                  <a:pt x="0" y="0"/>
                </a:moveTo>
                <a:cubicBezTo>
                  <a:pt x="0" y="0"/>
                  <a:pt x="21600" y="9144"/>
                  <a:pt x="467" y="21600"/>
                </a:cubicBezTo>
              </a:path>
            </a:pathLst>
          </a:custGeom>
          <a:noFill/>
          <a:ln w="38100" cap="flat">
            <a:solidFill>
              <a:schemeClr val="tx1"/>
            </a:solidFill>
            <a:prstDash val="solid"/>
            <a:miter lim="800000"/>
            <a:headEnd type="none" w="med" len="med"/>
            <a:tailEnd type="triangle" w="med" len="med"/>
          </a:ln>
        </p:spPr>
        <p:txBody>
          <a:bodyPr lIns="0" tIns="0" rIns="0" bIns="0"/>
          <a:lstStyle/>
          <a:p>
            <a:endParaRPr lang="en-US"/>
          </a:p>
        </p:txBody>
      </p:sp>
      <p:sp>
        <p:nvSpPr>
          <p:cNvPr id="31823" name="Freeform 78"/>
          <p:cNvSpPr>
            <a:spLocks/>
          </p:cNvSpPr>
          <p:nvPr/>
        </p:nvSpPr>
        <p:spPr bwMode="auto">
          <a:xfrm>
            <a:off x="11557000" y="6705600"/>
            <a:ext cx="352425" cy="1303338"/>
          </a:xfrm>
          <a:custGeom>
            <a:avLst/>
            <a:gdLst>
              <a:gd name="T0" fmla="*/ 0 w 9740"/>
              <a:gd name="T1" fmla="*/ 0 h 21600"/>
              <a:gd name="T2" fmla="*/ 2147483646 w 9740"/>
              <a:gd name="T3" fmla="*/ 2147483646 h 21600"/>
              <a:gd name="T4" fmla="*/ 0 60000 65536"/>
              <a:gd name="T5" fmla="*/ 0 60000 65536"/>
              <a:gd name="T6" fmla="*/ 0 w 9740"/>
              <a:gd name="T7" fmla="*/ 0 h 21600"/>
              <a:gd name="T8" fmla="*/ 9740 w 9740"/>
              <a:gd name="T9" fmla="*/ 21600 h 21600"/>
            </a:gdLst>
            <a:ahLst/>
            <a:cxnLst>
              <a:cxn ang="T4">
                <a:pos x="T0" y="T1"/>
              </a:cxn>
              <a:cxn ang="T5">
                <a:pos x="T2" y="T3"/>
              </a:cxn>
            </a:cxnLst>
            <a:rect l="T6" t="T7" r="T8" b="T9"/>
            <a:pathLst>
              <a:path w="9740" h="21600">
                <a:moveTo>
                  <a:pt x="0" y="0"/>
                </a:moveTo>
                <a:cubicBezTo>
                  <a:pt x="0" y="0"/>
                  <a:pt x="21600" y="9144"/>
                  <a:pt x="467" y="21600"/>
                </a:cubicBezTo>
              </a:path>
            </a:pathLst>
          </a:custGeom>
          <a:noFill/>
          <a:ln w="38100" cap="flat">
            <a:solidFill>
              <a:schemeClr val="tx1"/>
            </a:solidFill>
            <a:prstDash val="solid"/>
            <a:miter lim="800000"/>
            <a:headEnd type="none" w="med" len="med"/>
            <a:tailEnd type="triangle" w="med" len="med"/>
          </a:ln>
        </p:spPr>
        <p:txBody>
          <a:bodyPr lIns="0" tIns="0" rIns="0" bIns="0"/>
          <a:lstStyle/>
          <a:p>
            <a:endParaRPr lang="en-US"/>
          </a:p>
        </p:txBody>
      </p:sp>
      <p:sp>
        <p:nvSpPr>
          <p:cNvPr id="31824" name="Line 79"/>
          <p:cNvSpPr>
            <a:spLocks noChangeShapeType="1"/>
          </p:cNvSpPr>
          <p:nvPr/>
        </p:nvSpPr>
        <p:spPr bwMode="auto">
          <a:xfrm rot="10800000" flipH="1">
            <a:off x="10896600" y="4445000"/>
            <a:ext cx="0" cy="357188"/>
          </a:xfrm>
          <a:prstGeom prst="line">
            <a:avLst/>
          </a:prstGeom>
          <a:noFill/>
          <a:ln w="38100">
            <a:solidFill>
              <a:srgbClr val="FF00FF"/>
            </a:solidFill>
            <a:miter lim="800000"/>
            <a:headEnd type="stealth" w="med" len="med"/>
            <a:tailEnd/>
          </a:ln>
        </p:spPr>
        <p:txBody>
          <a:bodyPr lIns="0" tIns="0" rIns="0" bIns="0"/>
          <a:lstStyle/>
          <a:p>
            <a:endParaRPr lang="en-US"/>
          </a:p>
        </p:txBody>
      </p:sp>
      <p:sp>
        <p:nvSpPr>
          <p:cNvPr id="31825" name="Line 80"/>
          <p:cNvSpPr>
            <a:spLocks noChangeShapeType="1"/>
          </p:cNvSpPr>
          <p:nvPr/>
        </p:nvSpPr>
        <p:spPr bwMode="auto">
          <a:xfrm rot="10800000" flipH="1">
            <a:off x="2387600" y="7137400"/>
            <a:ext cx="0" cy="357188"/>
          </a:xfrm>
          <a:prstGeom prst="line">
            <a:avLst/>
          </a:prstGeom>
          <a:noFill/>
          <a:ln w="38100">
            <a:solidFill>
              <a:srgbClr val="FF00FF"/>
            </a:solidFill>
            <a:miter lim="800000"/>
            <a:headEnd type="stealth" w="med" len="med"/>
            <a:tailEnd/>
          </a:ln>
        </p:spPr>
        <p:txBody>
          <a:bodyPr lIns="0" tIns="0" rIns="0" bIns="0"/>
          <a:lstStyle/>
          <a:p>
            <a:endParaRPr lang="en-US"/>
          </a:p>
        </p:txBody>
      </p:sp>
      <p:sp>
        <p:nvSpPr>
          <p:cNvPr id="31826" name="Rectangle 81"/>
          <p:cNvSpPr>
            <a:spLocks/>
          </p:cNvSpPr>
          <p:nvPr/>
        </p:nvSpPr>
        <p:spPr bwMode="auto">
          <a:xfrm>
            <a:off x="8974138" y="4330700"/>
            <a:ext cx="177482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rgbClr val="FF00FF"/>
                </a:solidFill>
                <a:latin typeface="Arial" charset="0"/>
                <a:cs typeface="Arial" charset="0"/>
                <a:sym typeface="Arial" charset="0"/>
              </a:rPr>
              <a:t>write pointer</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792" y="124272"/>
            <a:ext cx="10705008" cy="1440160"/>
          </a:xfrm>
        </p:spPr>
        <p:txBody>
          <a:bodyPr/>
          <a:lstStyle/>
          <a:p>
            <a:r>
              <a:rPr lang="en-GB" dirty="0"/>
              <a:t>But first…</a:t>
            </a:r>
          </a:p>
        </p:txBody>
      </p:sp>
      <p:pic>
        <p:nvPicPr>
          <p:cNvPr id="4" name="Bill Bailey - U2 Failure - Part Troll">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924472"/>
            <a:ext cx="13011961" cy="7128792"/>
          </a:xfrm>
        </p:spPr>
      </p:pic>
    </p:spTree>
    <p:extLst>
      <p:ext uri="{BB962C8B-B14F-4D97-AF65-F5344CB8AC3E}">
        <p14:creationId xmlns:p14="http://schemas.microsoft.com/office/powerpoint/2010/main" val="396516516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pPr eaLnBrk="1" hangingPunct="1"/>
            <a:r>
              <a:rPr lang="en-US" altLang="en-US"/>
              <a:t>Buffering in real-time</a:t>
            </a:r>
          </a:p>
        </p:txBody>
      </p:sp>
      <p:sp>
        <p:nvSpPr>
          <p:cNvPr id="27650" name="Rectangle 2"/>
          <p:cNvSpPr>
            <a:spLocks noGrp="1" noChangeArrowheads="1"/>
          </p:cNvSpPr>
          <p:nvPr>
            <p:ph type="body" idx="1"/>
          </p:nvPr>
        </p:nvSpPr>
        <p:spPr/>
        <p:txBody>
          <a:bodyPr/>
          <a:lstStyle/>
          <a:p>
            <a:pPr marL="635000" eaLnBrk="1" hangingPunct="1"/>
            <a:r>
              <a:rPr lang="en-US" altLang="en-US"/>
              <a:t>Another reason to </a:t>
            </a:r>
            <a:r>
              <a:rPr lang="en-US" altLang="en-US">
                <a:solidFill>
                  <a:srgbClr val="0000FF"/>
                </a:solidFill>
              </a:rPr>
              <a:t>buffer</a:t>
            </a:r>
            <a:r>
              <a:rPr lang="en-US" altLang="en-US"/>
              <a:t> audio samples</a:t>
            </a:r>
          </a:p>
          <a:p>
            <a:pPr marL="1143000" lvl="1" eaLnBrk="1" hangingPunct="1"/>
            <a:r>
              <a:rPr lang="en-US" altLang="en-US"/>
              <a:t>44.1kHz audio has a </a:t>
            </a:r>
            <a:r>
              <a:rPr lang="en-US" altLang="en-US">
                <a:solidFill>
                  <a:srgbClr val="0000FF"/>
                </a:solidFill>
              </a:rPr>
              <a:t>sampling period</a:t>
            </a:r>
            <a:r>
              <a:rPr lang="en-US" altLang="en-US"/>
              <a:t> of 22.6µs</a:t>
            </a:r>
          </a:p>
          <a:p>
            <a:pPr marL="1143000" lvl="1" eaLnBrk="1" hangingPunct="1"/>
            <a:r>
              <a:rPr lang="en-US" altLang="en-US" sz="3500"/>
              <a:t>Modern multitasking OSes put many demands on the CPU</a:t>
            </a:r>
          </a:p>
          <a:p>
            <a:pPr marL="1524000" lvl="2" eaLnBrk="1" hangingPunct="1"/>
            <a:r>
              <a:rPr lang="en-US" altLang="en-US"/>
              <a:t>Processor won’t be available for audio every 22.6µs</a:t>
            </a:r>
          </a:p>
          <a:p>
            <a:pPr marL="1143000" lvl="1" eaLnBrk="1" hangingPunct="1"/>
            <a:r>
              <a:rPr lang="en-US" altLang="en-US"/>
              <a:t>Solution: collect multiple samples into a buffer to process</a:t>
            </a:r>
          </a:p>
          <a:p>
            <a:pPr marL="1143000" lvl="1" eaLnBrk="1" hangingPunct="1"/>
            <a:r>
              <a:rPr lang="en-US" altLang="en-US"/>
              <a:t>Typical buffer sizes: 32 to 1024 samples</a:t>
            </a:r>
          </a:p>
          <a:p>
            <a:pPr marL="1524000" lvl="2" eaLnBrk="1" hangingPunct="1"/>
            <a:r>
              <a:rPr lang="en-US" altLang="en-US"/>
              <a:t>Usually a power of 2 for computational efficiency</a:t>
            </a:r>
          </a:p>
          <a:p>
            <a:pPr marL="635000" eaLnBrk="1" hangingPunct="1"/>
            <a:r>
              <a:rPr lang="en-US" altLang="en-US"/>
              <a:t>What’s the tradeoff?</a:t>
            </a:r>
          </a:p>
          <a:p>
            <a:pPr marL="1143000" lvl="1" eaLnBrk="1" hangingPunct="1"/>
            <a:r>
              <a:rPr lang="en-US" altLang="en-US">
                <a:solidFill>
                  <a:srgbClr val="0000FF"/>
                </a:solidFill>
              </a:rPr>
              <a:t>Latency</a:t>
            </a:r>
          </a:p>
          <a:p>
            <a:pPr marL="1524000" lvl="2" eaLnBrk="1" hangingPunct="1"/>
            <a:r>
              <a:rPr lang="en-US" altLang="en-US"/>
              <a:t>Delay from input to output</a:t>
            </a:r>
          </a:p>
          <a:p>
            <a:pPr marL="1143000" lvl="1" eaLnBrk="1" hangingPunct="1"/>
            <a:r>
              <a:rPr lang="en-US" altLang="en-US"/>
              <a:t>Can be a big problem for DAFX</a:t>
            </a:r>
          </a:p>
          <a:p>
            <a:pPr marL="1524000" lvl="2" eaLnBrk="1" hangingPunct="1"/>
            <a:r>
              <a:rPr lang="en-US" altLang="en-US"/>
              <a:t>Musicians can detect latencies as low as 2ms</a:t>
            </a:r>
          </a:p>
          <a:p>
            <a:pPr marL="1143000" lvl="1" eaLnBrk="1" hangingPunct="1"/>
            <a:r>
              <a:rPr lang="en-US" altLang="en-US"/>
              <a:t>Keep buffer as small as possible before dropouts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7650">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7650">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7650">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7650">
                                            <p:txEl>
                                              <p:pRg st="3" end="3"/>
                                            </p:txEl>
                                          </p:spTgt>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27650">
                                            <p:txEl>
                                              <p:pRg st="4" end="4"/>
                                            </p:txEl>
                                          </p:spTgt>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27650">
                                            <p:txEl>
                                              <p:pRg st="5" end="5"/>
                                            </p:txEl>
                                          </p:spTgt>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27650">
                                            <p:txEl>
                                              <p:pRg st="6" end="6"/>
                                            </p:txEl>
                                          </p:spTgt>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27650">
                                            <p:txEl>
                                              <p:pRg st="7" end="7"/>
                                            </p:txEl>
                                          </p:spTgt>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27650">
                                            <p:txEl>
                                              <p:pRg st="8" end="8"/>
                                            </p:txEl>
                                          </p:spTgt>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27650">
                                            <p:txEl>
                                              <p:pRg st="9" end="9"/>
                                            </p:txEl>
                                          </p:spTgt>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27650">
                                            <p:txEl>
                                              <p:pRg st="10" end="10"/>
                                            </p:txEl>
                                          </p:spTgt>
                                        </p:tgtEl>
                                        <p:attrNameLst>
                                          <p:attrName>style.visibility</p:attrName>
                                        </p:attrNameLst>
                                      </p:cBhvr>
                                      <p:to>
                                        <p:strVal val="visible"/>
                                      </p:to>
                                    </p:set>
                                  </p:childTnLst>
                                </p:cTn>
                              </p:par>
                            </p:childTnLst>
                          </p:cTn>
                        </p:par>
                        <p:par>
                          <p:cTn id="37" fill="hold" nodeType="afterGroup">
                            <p:stCondLst>
                              <p:cond delay="5500"/>
                            </p:stCondLst>
                            <p:childTnLst>
                              <p:par>
                                <p:cTn id="38" presetID="1" presetClass="entr" presetSubtype="0" fill="hold" grpId="0" nodeType="afterEffect">
                                  <p:stCondLst>
                                    <p:cond delay="0"/>
                                  </p:stCondLst>
                                  <p:childTnLst>
                                    <p:set>
                                      <p:cBhvr>
                                        <p:cTn id="39" dur="1" fill="hold">
                                          <p:stCondLst>
                                            <p:cond delay="499"/>
                                          </p:stCondLst>
                                        </p:cTn>
                                        <p:tgtEl>
                                          <p:spTgt spid="27650">
                                            <p:txEl>
                                              <p:pRg st="11" end="11"/>
                                            </p:txEl>
                                          </p:spTgt>
                                        </p:tgtEl>
                                        <p:attrNameLst>
                                          <p:attrName>style.visibility</p:attrName>
                                        </p:attrNameLst>
                                      </p:cBhvr>
                                      <p:to>
                                        <p:strVal val="visible"/>
                                      </p:to>
                                    </p:set>
                                  </p:childTnLst>
                                </p:cTn>
                              </p:par>
                            </p:childTnLst>
                          </p:cTn>
                        </p:par>
                        <p:par>
                          <p:cTn id="40" fill="hold" nodeType="afterGroup">
                            <p:stCondLst>
                              <p:cond delay="6000"/>
                            </p:stCondLst>
                            <p:childTnLst>
                              <p:par>
                                <p:cTn id="41" presetID="1" presetClass="entr" presetSubtype="0" fill="hold" grpId="0" nodeType="afterEffect">
                                  <p:stCondLst>
                                    <p:cond delay="0"/>
                                  </p:stCondLst>
                                  <p:childTnLst>
                                    <p:set>
                                      <p:cBhvr>
                                        <p:cTn id="42" dur="1" fill="hold">
                                          <p:stCondLst>
                                            <p:cond delay="499"/>
                                          </p:stCondLst>
                                        </p:cTn>
                                        <p:tgtEl>
                                          <p:spTgt spid="2765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bldLvl="5" autoUpdateAnimBg="0"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p:txBody>
          <a:bodyPr/>
          <a:lstStyle/>
          <a:p>
            <a:pPr eaLnBrk="1" hangingPunct="1"/>
            <a:r>
              <a:rPr lang="en-US" altLang="en-US"/>
              <a:t>Time and frequency domain</a:t>
            </a:r>
          </a:p>
        </p:txBody>
      </p:sp>
      <p:sp>
        <p:nvSpPr>
          <p:cNvPr id="33795" name="Rectangle 2"/>
          <p:cNvSpPr>
            <a:spLocks noGrp="1" noChangeArrowheads="1"/>
          </p:cNvSpPr>
          <p:nvPr>
            <p:ph type="body" idx="1"/>
          </p:nvPr>
        </p:nvSpPr>
        <p:spPr/>
        <p:txBody>
          <a:bodyPr anchor="t"/>
          <a:lstStyle/>
          <a:p>
            <a:pPr marL="635000" eaLnBrk="1" hangingPunct="1"/>
            <a:r>
              <a:rPr lang="en-US" altLang="en-US"/>
              <a:t>Any digital signal can be represented as a sequence of </a:t>
            </a:r>
            <a:r>
              <a:rPr lang="en-US" altLang="en-US">
                <a:solidFill>
                  <a:srgbClr val="0000FF"/>
                </a:solidFill>
              </a:rPr>
              <a:t>samples</a:t>
            </a:r>
            <a:r>
              <a:rPr lang="en-US" altLang="en-US"/>
              <a:t> (known as the </a:t>
            </a:r>
            <a:r>
              <a:rPr lang="en-US" altLang="en-US">
                <a:solidFill>
                  <a:srgbClr val="0000FF"/>
                </a:solidFill>
              </a:rPr>
              <a:t>time domain</a:t>
            </a:r>
            <a:r>
              <a:rPr lang="en-US" altLang="en-US"/>
              <a:t>)</a:t>
            </a:r>
          </a:p>
          <a:p>
            <a:pPr marL="1143000" lvl="1" eaLnBrk="1" hangingPunct="1"/>
            <a:r>
              <a:rPr lang="en-US" altLang="en-US"/>
              <a:t>..., x[-2], x[-1], x[0], x[1], x[2], ...</a:t>
            </a:r>
          </a:p>
          <a:p>
            <a:pPr marL="635000" eaLnBrk="1" hangingPunct="1"/>
            <a:r>
              <a:rPr lang="en-US" altLang="en-US"/>
              <a:t>It can also be represented as a </a:t>
            </a:r>
            <a:r>
              <a:rPr lang="en-US" altLang="en-US">
                <a:solidFill>
                  <a:srgbClr val="0000FF"/>
                </a:solidFill>
              </a:rPr>
              <a:t>sum of sinusoids</a:t>
            </a:r>
            <a:endParaRPr lang="en-US" altLang="en-US"/>
          </a:p>
          <a:p>
            <a:pPr marL="1143000" lvl="1" eaLnBrk="1" hangingPunct="1"/>
            <a:r>
              <a:rPr lang="en-US" altLang="en-US"/>
              <a:t>Again, true of </a:t>
            </a:r>
            <a:r>
              <a:rPr lang="en-US" altLang="en-US">
                <a:solidFill>
                  <a:srgbClr val="FF0000"/>
                </a:solidFill>
              </a:rPr>
              <a:t>any signal!</a:t>
            </a:r>
            <a:r>
              <a:rPr lang="en-US" altLang="en-US"/>
              <a:t> (not just periodic ones)</a:t>
            </a:r>
          </a:p>
        </p:txBody>
      </p:sp>
      <p:pic>
        <p:nvPicPr>
          <p:cNvPr id="28675" name="Picture 3"/>
          <p:cNvPicPr>
            <a:picLocks noChangeAspect="1" noChangeArrowheads="1"/>
          </p:cNvPicPr>
          <p:nvPr/>
        </p:nvPicPr>
        <p:blipFill>
          <a:blip r:embed="rId2" cstate="print"/>
          <a:srcRect/>
          <a:stretch>
            <a:fillRect/>
          </a:stretch>
        </p:blipFill>
        <p:spPr bwMode="auto">
          <a:xfrm>
            <a:off x="25400" y="6235700"/>
            <a:ext cx="5715000" cy="3644900"/>
          </a:xfrm>
          <a:prstGeom prst="rect">
            <a:avLst/>
          </a:prstGeom>
          <a:noFill/>
          <a:ln w="12700">
            <a:noFill/>
            <a:miter lim="800000"/>
            <a:headEnd/>
            <a:tailEnd/>
          </a:ln>
        </p:spPr>
      </p:pic>
      <p:pic>
        <p:nvPicPr>
          <p:cNvPr id="28676" name="Picture 4"/>
          <p:cNvPicPr>
            <a:picLocks noChangeAspect="1" noChangeArrowheads="1"/>
          </p:cNvPicPr>
          <p:nvPr/>
        </p:nvPicPr>
        <p:blipFill>
          <a:blip r:embed="rId3" cstate="print"/>
          <a:srcRect/>
          <a:stretch>
            <a:fillRect/>
          </a:stretch>
        </p:blipFill>
        <p:spPr bwMode="auto">
          <a:xfrm>
            <a:off x="7277100" y="6235700"/>
            <a:ext cx="5715000" cy="3644900"/>
          </a:xfrm>
          <a:prstGeom prst="rect">
            <a:avLst/>
          </a:prstGeom>
          <a:noFill/>
          <a:ln w="12700">
            <a:noFill/>
            <a:miter lim="800000"/>
            <a:headEnd/>
            <a:tailEnd/>
          </a:ln>
        </p:spPr>
      </p:pic>
      <p:sp>
        <p:nvSpPr>
          <p:cNvPr id="28677" name="Rectangle 5"/>
          <p:cNvSpPr>
            <a:spLocks/>
          </p:cNvSpPr>
          <p:nvPr/>
        </p:nvSpPr>
        <p:spPr bwMode="auto">
          <a:xfrm>
            <a:off x="6410325" y="7708900"/>
            <a:ext cx="425450" cy="698500"/>
          </a:xfrm>
          <a:prstGeom prst="rect">
            <a:avLst/>
          </a:prstGeom>
          <a:noFill/>
          <a:ln w="12700">
            <a:noFill/>
            <a:miter lim="800000"/>
            <a:headEnd/>
            <a:tailEnd/>
          </a:ln>
        </p:spPr>
        <p:txBody>
          <a:bodyPr wrap="none" lIns="0" tIns="0" rIns="0" bIns="0" anchor="ctr">
            <a:spAutoFit/>
          </a:bodyPr>
          <a:lstStyle/>
          <a:p>
            <a:pPr algn="ctr" eaLnBrk="1" hangingPunct="1"/>
            <a:r>
              <a:rPr lang="en-US" altLang="en-US">
                <a:solidFill>
                  <a:schemeClr val="tx1"/>
                </a:solidFill>
                <a:latin typeface="Arial" charset="0"/>
                <a:cs typeface="Arial" charset="0"/>
                <a:sym typeface="Arial" charset="0"/>
              </a:rPr>
              <a:t>=</a:t>
            </a:r>
          </a:p>
        </p:txBody>
      </p:sp>
      <p:pic>
        <p:nvPicPr>
          <p:cNvPr id="28678" name="Picture 6"/>
          <p:cNvPicPr>
            <a:picLocks noChangeAspect="1" noChangeArrowheads="1"/>
          </p:cNvPicPr>
          <p:nvPr/>
        </p:nvPicPr>
        <p:blipFill>
          <a:blip r:embed="rId4" cstate="print"/>
          <a:srcRect/>
          <a:stretch>
            <a:fillRect/>
          </a:stretch>
        </p:blipFill>
        <p:spPr bwMode="auto">
          <a:xfrm>
            <a:off x="711200" y="4622800"/>
            <a:ext cx="11582400" cy="1016000"/>
          </a:xfrm>
          <a:prstGeom prst="rect">
            <a:avLst/>
          </a:prstGeom>
          <a:noFill/>
          <a:ln w="127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867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8676"/>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8677"/>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0"/>
                                  </p:stCondLst>
                                  <p:childTnLst>
                                    <p:set>
                                      <p:cBhvr>
                                        <p:cTn id="15" dur="1" fill="hold">
                                          <p:stCondLst>
                                            <p:cond delay="499"/>
                                          </p:stCondLst>
                                        </p:cTn>
                                        <p:tgtEl>
                                          <p:spTgt spid="28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p:txBody>
          <a:bodyPr/>
          <a:lstStyle/>
          <a:p>
            <a:pPr eaLnBrk="1" hangingPunct="1"/>
            <a:r>
              <a:rPr lang="en-US" altLang="en-US"/>
              <a:t>Time and frequency domain</a:t>
            </a:r>
          </a:p>
        </p:txBody>
      </p:sp>
      <p:sp>
        <p:nvSpPr>
          <p:cNvPr id="29698" name="Rectangle 2"/>
          <p:cNvSpPr>
            <a:spLocks noGrp="1" noChangeArrowheads="1"/>
          </p:cNvSpPr>
          <p:nvPr>
            <p:ph type="body" idx="1"/>
          </p:nvPr>
        </p:nvSpPr>
        <p:spPr/>
        <p:txBody>
          <a:bodyPr anchor="t"/>
          <a:lstStyle/>
          <a:p>
            <a:pPr marL="635000" eaLnBrk="1" hangingPunct="1"/>
            <a:r>
              <a:rPr lang="en-US" altLang="en-US"/>
              <a:t>So any x[n] can also be represented as a </a:t>
            </a:r>
            <a:r>
              <a:rPr lang="en-US" altLang="en-US">
                <a:solidFill>
                  <a:srgbClr val="0000FF"/>
                </a:solidFill>
              </a:rPr>
              <a:t>sum of sinusoids...</a:t>
            </a:r>
            <a:endParaRPr lang="en-US" altLang="en-US"/>
          </a:p>
          <a:p>
            <a:pPr marL="1143000" lvl="1" eaLnBrk="1" hangingPunct="1"/>
            <a:r>
              <a:rPr lang="en-US" altLang="en-US"/>
              <a:t>So let’s do that then!</a:t>
            </a:r>
          </a:p>
        </p:txBody>
      </p:sp>
      <p:pic>
        <p:nvPicPr>
          <p:cNvPr id="29699" name="Picture 3"/>
          <p:cNvPicPr>
            <a:picLocks noChangeAspect="1" noChangeArrowheads="1"/>
          </p:cNvPicPr>
          <p:nvPr/>
        </p:nvPicPr>
        <p:blipFill>
          <a:blip r:embed="rId2" cstate="print"/>
          <a:srcRect/>
          <a:stretch>
            <a:fillRect/>
          </a:stretch>
        </p:blipFill>
        <p:spPr bwMode="auto">
          <a:xfrm>
            <a:off x="5778500" y="2082800"/>
            <a:ext cx="5118100" cy="1358900"/>
          </a:xfrm>
          <a:prstGeom prst="rect">
            <a:avLst/>
          </a:prstGeom>
          <a:noFill/>
          <a:ln w="12700">
            <a:noFill/>
            <a:miter lim="800000"/>
            <a:headEnd/>
            <a:tailEnd/>
          </a:ln>
        </p:spPr>
      </p:pic>
      <p:sp>
        <p:nvSpPr>
          <p:cNvPr id="29700" name="Line 4"/>
          <p:cNvSpPr>
            <a:spLocks noChangeShapeType="1"/>
          </p:cNvSpPr>
          <p:nvPr/>
        </p:nvSpPr>
        <p:spPr bwMode="auto">
          <a:xfrm rot="10800000" flipH="1">
            <a:off x="5829300" y="3122613"/>
            <a:ext cx="658813" cy="1587"/>
          </a:xfrm>
          <a:prstGeom prst="line">
            <a:avLst/>
          </a:prstGeom>
          <a:noFill/>
          <a:ln w="63500">
            <a:solidFill>
              <a:srgbClr val="0000FF"/>
            </a:solidFill>
            <a:miter lim="800000"/>
            <a:headEnd/>
            <a:tailEnd/>
          </a:ln>
        </p:spPr>
        <p:txBody>
          <a:bodyPr lIns="0" tIns="0" rIns="0" bIns="0"/>
          <a:lstStyle/>
          <a:p>
            <a:endParaRPr lang="en-US"/>
          </a:p>
        </p:txBody>
      </p:sp>
      <p:sp>
        <p:nvSpPr>
          <p:cNvPr id="29701" name="Line 5"/>
          <p:cNvSpPr>
            <a:spLocks noChangeShapeType="1"/>
          </p:cNvSpPr>
          <p:nvPr/>
        </p:nvSpPr>
        <p:spPr bwMode="auto">
          <a:xfrm>
            <a:off x="7150100" y="3340100"/>
            <a:ext cx="460375" cy="0"/>
          </a:xfrm>
          <a:prstGeom prst="line">
            <a:avLst/>
          </a:prstGeom>
          <a:noFill/>
          <a:ln w="63500">
            <a:solidFill>
              <a:srgbClr val="00FF00"/>
            </a:solidFill>
            <a:miter lim="800000"/>
            <a:headEnd/>
            <a:tailEnd/>
          </a:ln>
        </p:spPr>
        <p:txBody>
          <a:bodyPr lIns="0" tIns="0" rIns="0" bIns="0"/>
          <a:lstStyle/>
          <a:p>
            <a:endParaRPr lang="en-US"/>
          </a:p>
        </p:txBody>
      </p:sp>
      <p:sp>
        <p:nvSpPr>
          <p:cNvPr id="29702" name="Line 6"/>
          <p:cNvSpPr>
            <a:spLocks noChangeShapeType="1"/>
          </p:cNvSpPr>
          <p:nvPr/>
        </p:nvSpPr>
        <p:spPr bwMode="auto">
          <a:xfrm rot="10800000" flipH="1">
            <a:off x="7797800" y="3567113"/>
            <a:ext cx="695325" cy="0"/>
          </a:xfrm>
          <a:prstGeom prst="line">
            <a:avLst/>
          </a:prstGeom>
          <a:noFill/>
          <a:ln w="63500">
            <a:solidFill>
              <a:srgbClr val="7F007F"/>
            </a:solidFill>
            <a:miter lim="800000"/>
            <a:headEnd/>
            <a:tailEnd/>
          </a:ln>
        </p:spPr>
        <p:txBody>
          <a:bodyPr lIns="0" tIns="0" rIns="0" bIns="0"/>
          <a:lstStyle/>
          <a:p>
            <a:endParaRPr lang="en-US"/>
          </a:p>
        </p:txBody>
      </p:sp>
      <p:sp>
        <p:nvSpPr>
          <p:cNvPr id="29703" name="Line 7"/>
          <p:cNvSpPr>
            <a:spLocks noChangeShapeType="1"/>
          </p:cNvSpPr>
          <p:nvPr/>
        </p:nvSpPr>
        <p:spPr bwMode="auto">
          <a:xfrm>
            <a:off x="8597900" y="3098800"/>
            <a:ext cx="603250" cy="0"/>
          </a:xfrm>
          <a:prstGeom prst="line">
            <a:avLst/>
          </a:prstGeom>
          <a:noFill/>
          <a:ln w="63500">
            <a:solidFill>
              <a:srgbClr val="FF0000"/>
            </a:solidFill>
            <a:miter lim="800000"/>
            <a:headEnd/>
            <a:tailEnd/>
          </a:ln>
        </p:spPr>
        <p:txBody>
          <a:bodyPr lIns="0" tIns="0" rIns="0" bIns="0"/>
          <a:lstStyle/>
          <a:p>
            <a:endParaRPr lang="en-US"/>
          </a:p>
        </p:txBody>
      </p:sp>
      <p:sp>
        <p:nvSpPr>
          <p:cNvPr id="29704" name="Line 8"/>
          <p:cNvSpPr>
            <a:spLocks noChangeShapeType="1"/>
          </p:cNvSpPr>
          <p:nvPr/>
        </p:nvSpPr>
        <p:spPr bwMode="auto">
          <a:xfrm>
            <a:off x="9296400" y="3098800"/>
            <a:ext cx="1728788" cy="0"/>
          </a:xfrm>
          <a:prstGeom prst="line">
            <a:avLst/>
          </a:prstGeom>
          <a:noFill/>
          <a:ln w="63500">
            <a:solidFill>
              <a:srgbClr val="FF7F00"/>
            </a:solidFill>
            <a:miter lim="800000"/>
            <a:headEnd/>
            <a:tailEnd/>
          </a:ln>
        </p:spPr>
        <p:txBody>
          <a:bodyPr lIns="0" tIns="0" rIns="0" bIns="0"/>
          <a:lstStyle/>
          <a:p>
            <a:endParaRPr lang="en-US"/>
          </a:p>
        </p:txBody>
      </p:sp>
      <p:sp>
        <p:nvSpPr>
          <p:cNvPr id="29705" name="Rectangle 9"/>
          <p:cNvSpPr>
            <a:spLocks/>
          </p:cNvSpPr>
          <p:nvPr/>
        </p:nvSpPr>
        <p:spPr bwMode="auto">
          <a:xfrm>
            <a:off x="292100" y="3771900"/>
            <a:ext cx="5740400" cy="622300"/>
          </a:xfrm>
          <a:prstGeom prst="rect">
            <a:avLst/>
          </a:prstGeom>
          <a:noFill/>
          <a:ln w="12700">
            <a:noFill/>
            <a:miter lim="800000"/>
            <a:headEnd/>
            <a:tailEnd/>
          </a:ln>
        </p:spPr>
        <p:txBody>
          <a:bodyPr lIns="0" tIns="0" rIns="0" bIns="0" anchor="ctr"/>
          <a:lstStyle/>
          <a:p>
            <a:pPr eaLnBrk="1" hangingPunct="1"/>
            <a:r>
              <a:rPr lang="en-US" altLang="en-US" sz="3600">
                <a:solidFill>
                  <a:srgbClr val="0000FF"/>
                </a:solidFill>
                <a:latin typeface="Arial" charset="0"/>
                <a:cs typeface="Arial" charset="0"/>
                <a:sym typeface="Arial" charset="0"/>
              </a:rPr>
              <a:t>Our time domain signal</a:t>
            </a:r>
            <a:r>
              <a:rPr lang="en-US" altLang="en-US" sz="3600">
                <a:solidFill>
                  <a:schemeClr val="tx1"/>
                </a:solidFill>
                <a:latin typeface="Arial" charset="0"/>
                <a:cs typeface="Arial" charset="0"/>
                <a:sym typeface="Arial" charset="0"/>
              </a:rPr>
              <a:t> is...</a:t>
            </a:r>
          </a:p>
        </p:txBody>
      </p:sp>
      <p:sp>
        <p:nvSpPr>
          <p:cNvPr id="29706" name="Rectangle 10"/>
          <p:cNvSpPr>
            <a:spLocks/>
          </p:cNvSpPr>
          <p:nvPr/>
        </p:nvSpPr>
        <p:spPr bwMode="auto">
          <a:xfrm>
            <a:off x="5981700" y="3771900"/>
            <a:ext cx="3949700" cy="622300"/>
          </a:xfrm>
          <a:prstGeom prst="rect">
            <a:avLst/>
          </a:prstGeom>
          <a:noFill/>
          <a:ln w="12700">
            <a:noFill/>
            <a:miter lim="800000"/>
            <a:headEnd/>
            <a:tailEnd/>
          </a:ln>
        </p:spPr>
        <p:txBody>
          <a:bodyPr lIns="0" tIns="0" rIns="0" bIns="0" anchor="ctr"/>
          <a:lstStyle/>
          <a:p>
            <a:pPr eaLnBrk="1" hangingPunct="1"/>
            <a:r>
              <a:rPr lang="en-US" altLang="en-US" sz="3600">
                <a:solidFill>
                  <a:srgbClr val="7F007F"/>
                </a:solidFill>
                <a:latin typeface="Arial" charset="0"/>
                <a:cs typeface="Arial" charset="0"/>
                <a:sym typeface="Arial" charset="0"/>
              </a:rPr>
              <a:t>the sum</a:t>
            </a:r>
          </a:p>
        </p:txBody>
      </p:sp>
      <p:sp>
        <p:nvSpPr>
          <p:cNvPr id="29707" name="Rectangle 11"/>
          <p:cNvSpPr>
            <a:spLocks/>
          </p:cNvSpPr>
          <p:nvPr/>
        </p:nvSpPr>
        <p:spPr bwMode="auto">
          <a:xfrm>
            <a:off x="7759700" y="3759200"/>
            <a:ext cx="4254500" cy="622300"/>
          </a:xfrm>
          <a:prstGeom prst="rect">
            <a:avLst/>
          </a:prstGeom>
          <a:noFill/>
          <a:ln w="12700">
            <a:noFill/>
            <a:miter lim="800000"/>
            <a:headEnd/>
            <a:tailEnd/>
          </a:ln>
        </p:spPr>
        <p:txBody>
          <a:bodyPr lIns="0" tIns="0" rIns="0" bIns="0" anchor="ctr"/>
          <a:lstStyle/>
          <a:p>
            <a:pPr eaLnBrk="1" hangingPunct="1"/>
            <a:r>
              <a:rPr lang="en-US" altLang="en-US" sz="3600">
                <a:solidFill>
                  <a:schemeClr val="tx1"/>
                </a:solidFill>
                <a:latin typeface="Arial" charset="0"/>
                <a:cs typeface="Arial" charset="0"/>
                <a:sym typeface="Arial" charset="0"/>
              </a:rPr>
              <a:t>of</a:t>
            </a:r>
            <a:r>
              <a:rPr lang="en-US" altLang="en-US" sz="3600">
                <a:solidFill>
                  <a:srgbClr val="FF0000"/>
                </a:solidFill>
                <a:latin typeface="Arial" charset="0"/>
                <a:cs typeface="Arial" charset="0"/>
                <a:sym typeface="Arial" charset="0"/>
              </a:rPr>
              <a:t> weighted</a:t>
            </a:r>
          </a:p>
        </p:txBody>
      </p:sp>
      <p:sp>
        <p:nvSpPr>
          <p:cNvPr id="29708" name="Rectangle 12"/>
          <p:cNvSpPr>
            <a:spLocks/>
          </p:cNvSpPr>
          <p:nvPr/>
        </p:nvSpPr>
        <p:spPr bwMode="auto">
          <a:xfrm>
            <a:off x="10223500" y="3759200"/>
            <a:ext cx="2413000" cy="622300"/>
          </a:xfrm>
          <a:prstGeom prst="rect">
            <a:avLst/>
          </a:prstGeom>
          <a:noFill/>
          <a:ln w="12700">
            <a:noFill/>
            <a:miter lim="800000"/>
            <a:headEnd/>
            <a:tailEnd/>
          </a:ln>
        </p:spPr>
        <p:txBody>
          <a:bodyPr lIns="0" tIns="0" rIns="0" bIns="0" anchor="ctr"/>
          <a:lstStyle/>
          <a:p>
            <a:pPr eaLnBrk="1" hangingPunct="1"/>
            <a:r>
              <a:rPr lang="en-US" altLang="en-US" sz="3600">
                <a:solidFill>
                  <a:srgbClr val="FF7F00"/>
                </a:solidFill>
                <a:latin typeface="Arial" charset="0"/>
                <a:cs typeface="Arial" charset="0"/>
                <a:sym typeface="Arial" charset="0"/>
              </a:rPr>
              <a:t>sinusoids</a:t>
            </a:r>
          </a:p>
        </p:txBody>
      </p:sp>
      <p:sp>
        <p:nvSpPr>
          <p:cNvPr id="29709" name="Rectangle 13"/>
          <p:cNvSpPr>
            <a:spLocks/>
          </p:cNvSpPr>
          <p:nvPr/>
        </p:nvSpPr>
        <p:spPr bwMode="auto">
          <a:xfrm>
            <a:off x="4737100" y="4381500"/>
            <a:ext cx="7620000" cy="520700"/>
          </a:xfrm>
          <a:prstGeom prst="rect">
            <a:avLst/>
          </a:prstGeom>
          <a:noFill/>
          <a:ln w="12700">
            <a:noFill/>
            <a:miter lim="800000"/>
            <a:headEnd/>
            <a:tailEnd/>
          </a:ln>
        </p:spPr>
        <p:txBody>
          <a:bodyPr lIns="0" tIns="0" rIns="0" bIns="0" anchor="ctr"/>
          <a:lstStyle/>
          <a:p>
            <a:pPr eaLnBrk="1" hangingPunct="1"/>
            <a:r>
              <a:rPr lang="en-US" altLang="en-US" sz="3000">
                <a:solidFill>
                  <a:schemeClr val="tx1"/>
                </a:solidFill>
                <a:latin typeface="Arial" charset="0"/>
                <a:cs typeface="Arial" charset="0"/>
                <a:sym typeface="Arial" charset="0"/>
              </a:rPr>
              <a:t>*with a </a:t>
            </a:r>
            <a:r>
              <a:rPr lang="en-US" altLang="en-US" sz="3000">
                <a:solidFill>
                  <a:srgbClr val="00FF00"/>
                </a:solidFill>
                <a:latin typeface="Arial" charset="0"/>
                <a:cs typeface="Arial" charset="0"/>
                <a:sym typeface="Arial" charset="0"/>
              </a:rPr>
              <a:t>scaling factor</a:t>
            </a:r>
            <a:r>
              <a:rPr lang="en-US" altLang="en-US" sz="3000">
                <a:solidFill>
                  <a:schemeClr val="tx1"/>
                </a:solidFill>
                <a:latin typeface="Arial" charset="0"/>
                <a:cs typeface="Arial" charset="0"/>
                <a:sym typeface="Arial" charset="0"/>
              </a:rPr>
              <a:t> we’ll talk about in a bit</a:t>
            </a:r>
          </a:p>
        </p:txBody>
      </p:sp>
      <p:sp>
        <p:nvSpPr>
          <p:cNvPr id="29710" name="Line 14"/>
          <p:cNvSpPr>
            <a:spLocks noChangeShapeType="1"/>
          </p:cNvSpPr>
          <p:nvPr/>
        </p:nvSpPr>
        <p:spPr bwMode="auto">
          <a:xfrm rot="10800000" flipH="1">
            <a:off x="1949450" y="4618038"/>
            <a:ext cx="2676525" cy="742950"/>
          </a:xfrm>
          <a:prstGeom prst="line">
            <a:avLst/>
          </a:prstGeom>
          <a:noFill/>
          <a:ln w="63500">
            <a:solidFill>
              <a:srgbClr val="7F007F"/>
            </a:solidFill>
            <a:miter lim="800000"/>
            <a:headEnd type="stealth" w="med" len="med"/>
            <a:tailEnd/>
          </a:ln>
        </p:spPr>
        <p:txBody>
          <a:bodyPr lIns="0" tIns="0" rIns="0" bIns="0"/>
          <a:lstStyle/>
          <a:p>
            <a:endParaRPr lang="en-US"/>
          </a:p>
        </p:txBody>
      </p:sp>
      <p:sp>
        <p:nvSpPr>
          <p:cNvPr id="29711" name="Rectangle 15"/>
          <p:cNvSpPr>
            <a:spLocks/>
          </p:cNvSpPr>
          <p:nvPr/>
        </p:nvSpPr>
        <p:spPr bwMode="auto">
          <a:xfrm>
            <a:off x="2425700" y="5524500"/>
            <a:ext cx="10160000" cy="1054100"/>
          </a:xfrm>
          <a:prstGeom prst="rect">
            <a:avLst/>
          </a:prstGeom>
          <a:noFill/>
          <a:ln w="12700">
            <a:noFill/>
            <a:miter lim="800000"/>
            <a:headEnd/>
            <a:tailEnd/>
          </a:ln>
        </p:spPr>
        <p:txBody>
          <a:bodyPr lIns="0" tIns="0" rIns="0" bIns="0" anchor="ctr"/>
          <a:lstStyle/>
          <a:p>
            <a:pPr eaLnBrk="1" hangingPunct="1"/>
            <a:r>
              <a:rPr lang="en-US" altLang="en-US" sz="3300">
                <a:solidFill>
                  <a:srgbClr val="7F007F"/>
                </a:solidFill>
                <a:latin typeface="Arial" charset="0"/>
                <a:cs typeface="Arial" charset="0"/>
                <a:sym typeface="Arial" charset="0"/>
              </a:rPr>
              <a:t>means add up the function f(k) for every</a:t>
            </a:r>
          </a:p>
          <a:p>
            <a:pPr eaLnBrk="1" hangingPunct="1"/>
            <a:r>
              <a:rPr lang="en-US" altLang="en-US" sz="3300">
                <a:solidFill>
                  <a:srgbClr val="7F007F"/>
                </a:solidFill>
                <a:latin typeface="Arial" charset="0"/>
                <a:cs typeface="Arial" charset="0"/>
                <a:sym typeface="Arial" charset="0"/>
              </a:rPr>
              <a:t>(integer) value of k between 0 and N-1</a:t>
            </a:r>
          </a:p>
        </p:txBody>
      </p:sp>
      <p:pic>
        <p:nvPicPr>
          <p:cNvPr id="29712" name="Picture 16"/>
          <p:cNvPicPr>
            <a:picLocks noChangeAspect="1" noChangeArrowheads="1"/>
          </p:cNvPicPr>
          <p:nvPr/>
        </p:nvPicPr>
        <p:blipFill>
          <a:blip r:embed="rId3" cstate="print"/>
          <a:srcRect/>
          <a:stretch>
            <a:fillRect/>
          </a:stretch>
        </p:blipFill>
        <p:spPr bwMode="auto">
          <a:xfrm>
            <a:off x="584200" y="5435600"/>
            <a:ext cx="1689100" cy="1358900"/>
          </a:xfrm>
          <a:prstGeom prst="rect">
            <a:avLst/>
          </a:prstGeom>
          <a:noFill/>
          <a:ln w="12700">
            <a:noFill/>
            <a:miter lim="800000"/>
            <a:headEnd/>
            <a:tailEnd/>
          </a:ln>
        </p:spPr>
      </p:pic>
      <p:pic>
        <p:nvPicPr>
          <p:cNvPr id="29713" name="Picture 17"/>
          <p:cNvPicPr>
            <a:picLocks noChangeAspect="1" noChangeArrowheads="1"/>
          </p:cNvPicPr>
          <p:nvPr/>
        </p:nvPicPr>
        <p:blipFill>
          <a:blip r:embed="rId4" cstate="print"/>
          <a:srcRect/>
          <a:stretch>
            <a:fillRect/>
          </a:stretch>
        </p:blipFill>
        <p:spPr bwMode="auto">
          <a:xfrm>
            <a:off x="4762500" y="6731000"/>
            <a:ext cx="7569200" cy="952500"/>
          </a:xfrm>
          <a:prstGeom prst="rect">
            <a:avLst/>
          </a:prstGeom>
          <a:noFill/>
          <a:ln w="12700">
            <a:noFill/>
            <a:miter lim="800000"/>
            <a:headEnd/>
            <a:tailEnd/>
          </a:ln>
        </p:spPr>
      </p:pic>
      <p:sp>
        <p:nvSpPr>
          <p:cNvPr id="29714" name="Line 18"/>
          <p:cNvSpPr>
            <a:spLocks noChangeShapeType="1"/>
          </p:cNvSpPr>
          <p:nvPr/>
        </p:nvSpPr>
        <p:spPr bwMode="auto">
          <a:xfrm rot="10800000" flipH="1">
            <a:off x="10642600" y="4875213"/>
            <a:ext cx="236538" cy="1809750"/>
          </a:xfrm>
          <a:prstGeom prst="line">
            <a:avLst/>
          </a:prstGeom>
          <a:noFill/>
          <a:ln w="63500">
            <a:solidFill>
              <a:srgbClr val="FF7F00"/>
            </a:solidFill>
            <a:miter lim="800000"/>
            <a:headEnd type="stealth" w="med" len="med"/>
            <a:tailEnd/>
          </a:ln>
        </p:spPr>
        <p:txBody>
          <a:bodyPr lIns="0" tIns="0" rIns="0" bIns="0"/>
          <a:lstStyle/>
          <a:p>
            <a:endParaRPr lang="en-US"/>
          </a:p>
        </p:txBody>
      </p:sp>
      <p:sp>
        <p:nvSpPr>
          <p:cNvPr id="29715" name="Rectangle 19"/>
          <p:cNvSpPr>
            <a:spLocks/>
          </p:cNvSpPr>
          <p:nvPr/>
        </p:nvSpPr>
        <p:spPr bwMode="auto">
          <a:xfrm>
            <a:off x="3797300" y="7721600"/>
            <a:ext cx="9080500" cy="1054100"/>
          </a:xfrm>
          <a:prstGeom prst="rect">
            <a:avLst/>
          </a:prstGeom>
          <a:noFill/>
          <a:ln w="12700">
            <a:noFill/>
            <a:miter lim="800000"/>
            <a:headEnd/>
            <a:tailEnd/>
          </a:ln>
        </p:spPr>
        <p:txBody>
          <a:bodyPr lIns="0" tIns="0" rIns="0" bIns="0" anchor="ctr"/>
          <a:lstStyle/>
          <a:p>
            <a:pPr eaLnBrk="1" hangingPunct="1"/>
            <a:r>
              <a:rPr lang="en-US" altLang="en-US" sz="3300">
                <a:solidFill>
                  <a:srgbClr val="FF7F00"/>
                </a:solidFill>
                <a:latin typeface="Arial" charset="0"/>
                <a:cs typeface="Arial" charset="0"/>
                <a:sym typeface="Arial" charset="0"/>
              </a:rPr>
              <a:t>is a complex exponential (e</a:t>
            </a:r>
            <a:r>
              <a:rPr lang="en-US" altLang="en-US" sz="3300" baseline="32000">
                <a:solidFill>
                  <a:srgbClr val="FF7F00"/>
                </a:solidFill>
                <a:latin typeface="Arial" charset="0"/>
                <a:cs typeface="Arial" charset="0"/>
                <a:sym typeface="Arial" charset="0"/>
              </a:rPr>
              <a:t>x</a:t>
            </a:r>
            <a:r>
              <a:rPr lang="en-US" altLang="en-US" sz="3300">
                <a:solidFill>
                  <a:srgbClr val="FF7F00"/>
                </a:solidFill>
                <a:latin typeface="Arial" charset="0"/>
                <a:cs typeface="Arial" charset="0"/>
                <a:sym typeface="Arial" charset="0"/>
              </a:rPr>
              <a:t> when x is complex produces a complex cosine/sine wave)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9698">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9698">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296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9700"/>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grpId="0" nodeType="afterEffect">
                                  <p:stCondLst>
                                    <p:cond delay="0"/>
                                  </p:stCondLst>
                                  <p:childTnLst>
                                    <p:set>
                                      <p:cBhvr>
                                        <p:cTn id="19" dur="1" fill="hold">
                                          <p:stCondLst>
                                            <p:cond delay="499"/>
                                          </p:stCondLst>
                                        </p:cTn>
                                        <p:tgtEl>
                                          <p:spTgt spid="2970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9702"/>
                                        </p:tgtEl>
                                        <p:attrNameLst>
                                          <p:attrName>style.visibility</p:attrName>
                                        </p:attrNameLst>
                                      </p:cBhvr>
                                      <p:to>
                                        <p:strVal val="visible"/>
                                      </p:to>
                                    </p:set>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2970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9703"/>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2970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9704"/>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2970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29701"/>
                                        </p:tgtEl>
                                        <p:attrNameLst>
                                          <p:attrName>style.visibility</p:attrName>
                                        </p:attrNameLst>
                                      </p:cBhvr>
                                      <p:to>
                                        <p:strVal val="visible"/>
                                      </p:to>
                                    </p:set>
                                  </p:childTnLst>
                                </p:cTn>
                              </p:par>
                            </p:childTnLst>
                          </p:cTn>
                        </p:par>
                        <p:par>
                          <p:cTn id="45" fill="hold" nodeType="afterGroup">
                            <p:stCondLst>
                              <p:cond delay="500"/>
                            </p:stCondLst>
                            <p:childTnLst>
                              <p:par>
                                <p:cTn id="46" presetID="1" presetClass="entr" presetSubtype="0" fill="hold" grpId="0" nodeType="afterEffect">
                                  <p:stCondLst>
                                    <p:cond delay="0"/>
                                  </p:stCondLst>
                                  <p:childTnLst>
                                    <p:set>
                                      <p:cBhvr>
                                        <p:cTn id="47" dur="1" fill="hold">
                                          <p:stCondLst>
                                            <p:cond delay="499"/>
                                          </p:stCondLst>
                                        </p:cTn>
                                        <p:tgtEl>
                                          <p:spTgt spid="29709"/>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9710"/>
                                        </p:tgtEl>
                                        <p:attrNameLst>
                                          <p:attrName>style.visibility</p:attrName>
                                        </p:attrNameLst>
                                      </p:cBhvr>
                                      <p:to>
                                        <p:strVal val="visible"/>
                                      </p:to>
                                    </p:set>
                                    <p:animEffect transition="in" filter="wipe(right)">
                                      <p:cBhvr>
                                        <p:cTn id="52" dur="500"/>
                                        <p:tgtEl>
                                          <p:spTgt spid="29710"/>
                                        </p:tgtEl>
                                      </p:cBhvr>
                                    </p:animEffect>
                                  </p:childTnLst>
                                </p:cTn>
                              </p:par>
                            </p:childTnLst>
                          </p:cTn>
                        </p:par>
                        <p:par>
                          <p:cTn id="53" fill="hold" nodeType="afterGroup">
                            <p:stCondLst>
                              <p:cond delay="500"/>
                            </p:stCondLst>
                            <p:childTnLst>
                              <p:par>
                                <p:cTn id="54" presetID="89530752" presetClass="entr" presetSubtype="91258752" fill="hold" grpId="0" nodeType="afterEffect">
                                  <p:stCondLst>
                                    <p:cond delay="0"/>
                                  </p:stCondLst>
                                  <p:childTnLst>
                                    <p:set>
                                      <p:cBhvr>
                                        <p:cTn id="55" dur="1" fill="hold">
                                          <p:stCondLst>
                                            <p:cond delay="499"/>
                                          </p:stCondLst>
                                        </p:cTn>
                                        <p:tgtEl>
                                          <p:spTgt spid="29711"/>
                                        </p:tgtEl>
                                        <p:attrNameLst>
                                          <p:attrName>style.visibility</p:attrName>
                                        </p:attrNameLst>
                                      </p:cBhvr>
                                      <p:to>
                                        <p:strVal val="visible"/>
                                      </p:to>
                                    </p:set>
                                  </p:childTnLst>
                                </p:cTn>
                              </p:par>
                            </p:childTnLst>
                          </p:cTn>
                        </p:par>
                        <p:par>
                          <p:cTn id="56" fill="hold" nodeType="afterGroup">
                            <p:stCondLst>
                              <p:cond delay="1000"/>
                            </p:stCondLst>
                            <p:childTnLst>
                              <p:par>
                                <p:cTn id="57" presetID="89530752" presetClass="entr" presetSubtype="91258576" fill="hold" nodeType="afterEffect">
                                  <p:stCondLst>
                                    <p:cond delay="0"/>
                                  </p:stCondLst>
                                  <p:childTnLst>
                                    <p:set>
                                      <p:cBhvr>
                                        <p:cTn id="58" dur="1" fill="hold">
                                          <p:stCondLst>
                                            <p:cond delay="499"/>
                                          </p:stCondLst>
                                        </p:cTn>
                                        <p:tgtEl>
                                          <p:spTgt spid="2971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29714"/>
                                        </p:tgtEl>
                                        <p:attrNameLst>
                                          <p:attrName>style.visibility</p:attrName>
                                        </p:attrNameLst>
                                      </p:cBhvr>
                                      <p:to>
                                        <p:strVal val="visible"/>
                                      </p:to>
                                    </p:set>
                                    <p:animEffect transition="in" filter="wipe(up)">
                                      <p:cBhvr>
                                        <p:cTn id="63" dur="500"/>
                                        <p:tgtEl>
                                          <p:spTgt spid="29714"/>
                                        </p:tgtEl>
                                      </p:cBhvr>
                                    </p:animEffect>
                                  </p:childTnLst>
                                </p:cTn>
                              </p:par>
                            </p:childTnLst>
                          </p:cTn>
                        </p:par>
                        <p:par>
                          <p:cTn id="64" fill="hold" nodeType="afterGroup">
                            <p:stCondLst>
                              <p:cond delay="500"/>
                            </p:stCondLst>
                            <p:childTnLst>
                              <p:par>
                                <p:cTn id="65" presetID="89530752" presetClass="entr" presetSubtype="91258832" fill="hold" nodeType="afterEffect">
                                  <p:stCondLst>
                                    <p:cond delay="0"/>
                                  </p:stCondLst>
                                  <p:childTnLst>
                                    <p:set>
                                      <p:cBhvr>
                                        <p:cTn id="66" dur="1" fill="hold">
                                          <p:stCondLst>
                                            <p:cond delay="499"/>
                                          </p:stCondLst>
                                        </p:cTn>
                                        <p:tgtEl>
                                          <p:spTgt spid="29713"/>
                                        </p:tgtEl>
                                        <p:attrNameLst>
                                          <p:attrName>style.visibility</p:attrName>
                                        </p:attrNameLst>
                                      </p:cBhvr>
                                      <p:to>
                                        <p:strVal val="visible"/>
                                      </p:to>
                                    </p:set>
                                  </p:childTnLst>
                                </p:cTn>
                              </p:par>
                            </p:childTnLst>
                          </p:cTn>
                        </p:par>
                        <p:par>
                          <p:cTn id="67" fill="hold" nodeType="afterGroup">
                            <p:stCondLst>
                              <p:cond delay="1000"/>
                            </p:stCondLst>
                            <p:childTnLst>
                              <p:par>
                                <p:cTn id="68" presetID="89530752" presetClass="entr" presetSubtype="91349032" fill="hold" grpId="0" nodeType="afterEffect">
                                  <p:stCondLst>
                                    <p:cond delay="0"/>
                                  </p:stCondLst>
                                  <p:childTnLst>
                                    <p:set>
                                      <p:cBhvr>
                                        <p:cTn id="69" dur="1" fill="hold">
                                          <p:stCondLst>
                                            <p:cond delay="499"/>
                                          </p:stCondLst>
                                        </p:cTn>
                                        <p:tgtEl>
                                          <p:spTgt spid="29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bldLvl="5" autoUpdateAnimBg="0" advAuto="0"/>
      <p:bldP spid="29700" grpId="0" animBg="1"/>
      <p:bldP spid="29701" grpId="0" animBg="1"/>
      <p:bldP spid="29702" grpId="0" animBg="1"/>
      <p:bldP spid="29703" grpId="0" animBg="1"/>
      <p:bldP spid="29704" grpId="0" animBg="1"/>
      <p:bldP spid="29705" grpId="0" autoUpdateAnimBg="0"/>
      <p:bldP spid="29706" grpId="0" autoUpdateAnimBg="0"/>
      <p:bldP spid="29707" grpId="0" autoUpdateAnimBg="0"/>
      <p:bldP spid="29708" grpId="0" autoUpdateAnimBg="0"/>
      <p:bldP spid="29709" grpId="0" autoUpdateAnimBg="0"/>
      <p:bldP spid="29710" grpId="0" animBg="1"/>
      <p:bldP spid="29711" grpId="0" autoUpdateAnimBg="0"/>
      <p:bldP spid="29714" grpId="0" animBg="1"/>
      <p:bldP spid="29715"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Rectangle 1"/>
          <p:cNvSpPr>
            <a:spLocks noGrp="1" noChangeArrowheads="1"/>
          </p:cNvSpPr>
          <p:nvPr>
            <p:ph type="body" idx="1"/>
          </p:nvPr>
        </p:nvSpPr>
        <p:spPr/>
        <p:txBody>
          <a:bodyPr anchor="t"/>
          <a:lstStyle/>
          <a:p>
            <a:pPr marL="635000" eaLnBrk="1" hangingPunct="1"/>
            <a:r>
              <a:rPr lang="en-US" altLang="en-US"/>
              <a:t>So any x[n] can also be represented as a </a:t>
            </a:r>
            <a:r>
              <a:rPr lang="en-US" altLang="en-US">
                <a:solidFill>
                  <a:srgbClr val="0000FF"/>
                </a:solidFill>
              </a:rPr>
              <a:t>sum of sinusoids...</a:t>
            </a:r>
            <a:endParaRPr lang="en-US" altLang="en-US"/>
          </a:p>
          <a:p>
            <a:pPr marL="1143000" lvl="1" eaLnBrk="1" hangingPunct="1"/>
            <a:r>
              <a:rPr lang="en-US" altLang="en-US"/>
              <a:t>So let’s do that then!</a:t>
            </a:r>
          </a:p>
          <a:p>
            <a:pPr marL="1143000" lvl="1" eaLnBrk="1" hangingPunct="1">
              <a:spcBef>
                <a:spcPts val="19000"/>
              </a:spcBef>
            </a:pPr>
            <a:r>
              <a:rPr lang="en-US" altLang="en-US"/>
              <a:t>The second version is called the </a:t>
            </a:r>
            <a:r>
              <a:rPr lang="en-US" altLang="en-US">
                <a:solidFill>
                  <a:srgbClr val="0000FF"/>
                </a:solidFill>
              </a:rPr>
              <a:t>frequency domain </a:t>
            </a:r>
            <a:r>
              <a:rPr lang="en-US" altLang="en-US"/>
              <a:t>representation of x</a:t>
            </a:r>
          </a:p>
          <a:p>
            <a:pPr marL="1524000" lvl="2" eaLnBrk="1" hangingPunct="1"/>
            <a:r>
              <a:rPr lang="en-US" altLang="en-US"/>
              <a:t>* or at least discrete samples of the frequency domain...</a:t>
            </a:r>
          </a:p>
          <a:p>
            <a:pPr marL="1143000" lvl="1" eaLnBrk="1" hangingPunct="1"/>
            <a:r>
              <a:rPr lang="en-US" altLang="en-US"/>
              <a:t>What </a:t>
            </a:r>
            <a:r>
              <a:rPr lang="en-US" altLang="en-US">
                <a:solidFill>
                  <a:srgbClr val="0000FF"/>
                </a:solidFill>
              </a:rPr>
              <a:t>frequencies</a:t>
            </a:r>
            <a:r>
              <a:rPr lang="en-US" altLang="en-US"/>
              <a:t> are present, with what </a:t>
            </a:r>
            <a:r>
              <a:rPr lang="en-US" altLang="en-US">
                <a:solidFill>
                  <a:srgbClr val="0000FF"/>
                </a:solidFill>
              </a:rPr>
              <a:t>amplitude</a:t>
            </a:r>
            <a:r>
              <a:rPr lang="en-US" altLang="en-US"/>
              <a:t> and what </a:t>
            </a:r>
            <a:r>
              <a:rPr lang="en-US" altLang="en-US">
                <a:solidFill>
                  <a:srgbClr val="0000FF"/>
                </a:solidFill>
              </a:rPr>
              <a:t>phase</a:t>
            </a:r>
            <a:r>
              <a:rPr lang="en-US" altLang="en-US"/>
              <a:t>? From this we can exactly determine x[n].</a:t>
            </a:r>
          </a:p>
          <a:p>
            <a:pPr marL="635000" eaLnBrk="1" hangingPunct="1"/>
            <a:r>
              <a:rPr lang="en-US" altLang="en-US"/>
              <a:t>We will use both</a:t>
            </a:r>
            <a:r>
              <a:rPr lang="en-US" altLang="en-US">
                <a:solidFill>
                  <a:srgbClr val="0000FF"/>
                </a:solidFill>
              </a:rPr>
              <a:t> time domain</a:t>
            </a:r>
            <a:r>
              <a:rPr lang="en-US" altLang="en-US"/>
              <a:t> and </a:t>
            </a:r>
            <a:r>
              <a:rPr lang="en-US" altLang="en-US">
                <a:solidFill>
                  <a:srgbClr val="0000FF"/>
                </a:solidFill>
              </a:rPr>
              <a:t>frequency</a:t>
            </a:r>
            <a:r>
              <a:rPr lang="en-US" altLang="en-US"/>
              <a:t> </a:t>
            </a:r>
            <a:r>
              <a:rPr lang="en-US" altLang="en-US">
                <a:solidFill>
                  <a:srgbClr val="0000FF"/>
                </a:solidFill>
              </a:rPr>
              <a:t>domain</a:t>
            </a:r>
            <a:r>
              <a:rPr lang="en-US" altLang="en-US"/>
              <a:t> to understand digital audio effects</a:t>
            </a:r>
          </a:p>
        </p:txBody>
      </p:sp>
      <p:pic>
        <p:nvPicPr>
          <p:cNvPr id="30722" name="Picture 2"/>
          <p:cNvPicPr>
            <a:picLocks noChangeAspect="1" noChangeArrowheads="1"/>
          </p:cNvPicPr>
          <p:nvPr/>
        </p:nvPicPr>
        <p:blipFill>
          <a:blip r:embed="rId2" cstate="print"/>
          <a:srcRect/>
          <a:stretch>
            <a:fillRect/>
          </a:stretch>
        </p:blipFill>
        <p:spPr bwMode="auto">
          <a:xfrm>
            <a:off x="7531100" y="3365500"/>
            <a:ext cx="2794000" cy="1781175"/>
          </a:xfrm>
          <a:prstGeom prst="rect">
            <a:avLst/>
          </a:prstGeom>
          <a:noFill/>
          <a:ln w="12700">
            <a:noFill/>
            <a:miter lim="800000"/>
            <a:headEnd/>
            <a:tailEnd/>
          </a:ln>
        </p:spPr>
      </p:pic>
      <p:sp>
        <p:nvSpPr>
          <p:cNvPr id="35844" name="Rectangle 3"/>
          <p:cNvSpPr>
            <a:spLocks noGrp="1" noChangeArrowheads="1"/>
          </p:cNvSpPr>
          <p:nvPr>
            <p:ph type="title"/>
          </p:nvPr>
        </p:nvSpPr>
        <p:spPr/>
        <p:txBody>
          <a:bodyPr/>
          <a:lstStyle/>
          <a:p>
            <a:pPr eaLnBrk="1" hangingPunct="1"/>
            <a:r>
              <a:rPr lang="en-US" altLang="en-US"/>
              <a:t>Time and frequency domain</a:t>
            </a:r>
          </a:p>
        </p:txBody>
      </p:sp>
      <p:pic>
        <p:nvPicPr>
          <p:cNvPr id="35845" name="Picture 4"/>
          <p:cNvPicPr>
            <a:picLocks noChangeAspect="1" noChangeArrowheads="1"/>
          </p:cNvPicPr>
          <p:nvPr/>
        </p:nvPicPr>
        <p:blipFill>
          <a:blip r:embed="rId3" cstate="print"/>
          <a:srcRect/>
          <a:stretch>
            <a:fillRect/>
          </a:stretch>
        </p:blipFill>
        <p:spPr bwMode="auto">
          <a:xfrm>
            <a:off x="5778500" y="2082800"/>
            <a:ext cx="5118100" cy="1358900"/>
          </a:xfrm>
          <a:prstGeom prst="rect">
            <a:avLst/>
          </a:prstGeom>
          <a:noFill/>
          <a:ln w="12700">
            <a:noFill/>
            <a:miter lim="800000"/>
            <a:headEnd/>
            <a:tailEnd/>
          </a:ln>
        </p:spPr>
      </p:pic>
      <p:pic>
        <p:nvPicPr>
          <p:cNvPr id="30725" name="Picture 5"/>
          <p:cNvPicPr>
            <a:picLocks noChangeAspect="1" noChangeArrowheads="1"/>
          </p:cNvPicPr>
          <p:nvPr/>
        </p:nvPicPr>
        <p:blipFill>
          <a:blip r:embed="rId4" cstate="print"/>
          <a:srcRect/>
          <a:stretch>
            <a:fillRect/>
          </a:stretch>
        </p:blipFill>
        <p:spPr bwMode="auto">
          <a:xfrm>
            <a:off x="4025900" y="3365500"/>
            <a:ext cx="2794000" cy="1781175"/>
          </a:xfrm>
          <a:prstGeom prst="rect">
            <a:avLst/>
          </a:prstGeom>
          <a:noFill/>
          <a:ln w="127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0721">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0721">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0721">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0721">
                                            <p:txEl>
                                              <p:pRg st="3" end="3"/>
                                            </p:txEl>
                                          </p:spTgt>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0721">
                                            <p:txEl>
                                              <p:pRg st="4" end="4"/>
                                            </p:txEl>
                                          </p:spTgt>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30721">
                                            <p:txEl>
                                              <p:pRg st="5" end="5"/>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89531136" presetClass="entr" presetSubtype="83531392" fill="hold" nodeType="clickEffect">
                                  <p:stCondLst>
                                    <p:cond delay="0"/>
                                  </p:stCondLst>
                                  <p:childTnLst>
                                    <p:set>
                                      <p:cBhvr>
                                        <p:cTn id="25" dur="1" fill="hold">
                                          <p:stCondLst>
                                            <p:cond delay="499"/>
                                          </p:stCondLst>
                                        </p:cTn>
                                        <p:tgtEl>
                                          <p:spTgt spid="30722"/>
                                        </p:tgtEl>
                                        <p:attrNameLst>
                                          <p:attrName>style.visibility</p:attrName>
                                        </p:attrNameLst>
                                      </p:cBhvr>
                                      <p:to>
                                        <p:strVal val="visible"/>
                                      </p:to>
                                    </p:set>
                                  </p:childTnLst>
                                </p:cTn>
                              </p:par>
                            </p:childTnLst>
                          </p:cTn>
                        </p:par>
                        <p:par>
                          <p:cTn id="26" fill="hold" nodeType="afterGroup">
                            <p:stCondLst>
                              <p:cond delay="500"/>
                            </p:stCondLst>
                            <p:childTnLst>
                              <p:par>
                                <p:cTn id="27" presetID="89531136" presetClass="entr" presetSubtype="83550632" fill="hold" nodeType="afterEffect">
                                  <p:stCondLst>
                                    <p:cond delay="0"/>
                                  </p:stCondLst>
                                  <p:childTnLst>
                                    <p:set>
                                      <p:cBhvr>
                                        <p:cTn id="28" dur="1" fill="hold">
                                          <p:stCondLst>
                                            <p:cond delay="499"/>
                                          </p:stCondLst>
                                        </p:cTn>
                                        <p:tgtEl>
                                          <p:spTgt spid="30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 grpId="0" build="p" bldLvl="5" autoUpdateAnimBg="0" advAuto="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1"/>
          <p:cNvSpPr>
            <a:spLocks noGrp="1" noChangeArrowheads="1"/>
          </p:cNvSpPr>
          <p:nvPr>
            <p:ph type="title"/>
          </p:nvPr>
        </p:nvSpPr>
        <p:spPr/>
        <p:txBody>
          <a:bodyPr/>
          <a:lstStyle/>
          <a:p>
            <a:pPr eaLnBrk="1" hangingPunct="1"/>
            <a:r>
              <a:rPr lang="en-US" altLang="en-US"/>
              <a:t>Fourier transforms</a:t>
            </a:r>
          </a:p>
        </p:txBody>
      </p:sp>
      <p:sp>
        <p:nvSpPr>
          <p:cNvPr id="31746" name="Rectangle 2"/>
          <p:cNvSpPr>
            <a:spLocks noGrp="1" noChangeArrowheads="1"/>
          </p:cNvSpPr>
          <p:nvPr>
            <p:ph type="body" idx="1"/>
          </p:nvPr>
        </p:nvSpPr>
        <p:spPr>
          <a:xfrm>
            <a:off x="114300" y="1498600"/>
            <a:ext cx="12814300" cy="8178800"/>
          </a:xfrm>
        </p:spPr>
        <p:txBody>
          <a:bodyPr anchor="t"/>
          <a:lstStyle/>
          <a:p>
            <a:pPr marL="635000" eaLnBrk="1" hangingPunct="1"/>
            <a:r>
              <a:rPr lang="en-US" altLang="en-US"/>
              <a:t>This equation:</a:t>
            </a:r>
          </a:p>
          <a:p>
            <a:pPr marL="1143000" lvl="1" eaLnBrk="1" hangingPunct="1">
              <a:spcBef>
                <a:spcPts val="4100"/>
              </a:spcBef>
            </a:pPr>
            <a:r>
              <a:rPr lang="en-US" altLang="en-US" sz="3400"/>
              <a:t>...is known as the </a:t>
            </a:r>
            <a:r>
              <a:rPr lang="en-US" altLang="en-US" sz="3400">
                <a:solidFill>
                  <a:srgbClr val="0000FF"/>
                </a:solidFill>
              </a:rPr>
              <a:t>Inverse Discrete Fourier Transform</a:t>
            </a:r>
            <a:r>
              <a:rPr lang="en-US" altLang="en-US" sz="3400"/>
              <a:t> (IDFT)</a:t>
            </a:r>
          </a:p>
          <a:p>
            <a:pPr marL="635000" eaLnBrk="1" hangingPunct="1"/>
            <a:r>
              <a:rPr lang="en-US" altLang="en-US" sz="3800"/>
              <a:t>The </a:t>
            </a:r>
            <a:r>
              <a:rPr lang="en-US" altLang="en-US" sz="3800">
                <a:solidFill>
                  <a:srgbClr val="0000FF"/>
                </a:solidFill>
              </a:rPr>
              <a:t>Fourier Transform</a:t>
            </a:r>
            <a:r>
              <a:rPr lang="en-US" altLang="en-US" sz="3800"/>
              <a:t> is a mathematical formula which converts </a:t>
            </a:r>
            <a:r>
              <a:rPr lang="en-US" altLang="en-US" sz="3800">
                <a:solidFill>
                  <a:srgbClr val="0000FF"/>
                </a:solidFill>
              </a:rPr>
              <a:t>from time to frequency domain</a:t>
            </a:r>
          </a:p>
          <a:p>
            <a:pPr marL="1143000" lvl="1" eaLnBrk="1" hangingPunct="1"/>
            <a:r>
              <a:rPr lang="en-US" altLang="en-US" sz="3200"/>
              <a:t>The traditional Fourier Transform is for continuous-time signals</a:t>
            </a:r>
          </a:p>
          <a:p>
            <a:pPr marL="1143000" lvl="1" eaLnBrk="1" hangingPunct="1"/>
            <a:r>
              <a:rPr lang="en-US" altLang="en-US" sz="3200"/>
              <a:t>The </a:t>
            </a:r>
            <a:r>
              <a:rPr lang="en-US" altLang="en-US" sz="3200">
                <a:solidFill>
                  <a:srgbClr val="0000FF"/>
                </a:solidFill>
              </a:rPr>
              <a:t>Discrete Fourier Transform</a:t>
            </a:r>
            <a:r>
              <a:rPr lang="en-US" altLang="en-US" sz="3200"/>
              <a:t> (DFT) is the same idea for </a:t>
            </a:r>
            <a:r>
              <a:rPr lang="en-US" altLang="en-US" sz="3200">
                <a:solidFill>
                  <a:srgbClr val="0000FF"/>
                </a:solidFill>
              </a:rPr>
              <a:t>discrete-time</a:t>
            </a:r>
            <a:r>
              <a:rPr lang="en-US" altLang="en-US" sz="3200"/>
              <a:t> sequences (and discrete frequencies)</a:t>
            </a:r>
          </a:p>
        </p:txBody>
      </p:sp>
      <p:pic>
        <p:nvPicPr>
          <p:cNvPr id="36868" name="Picture 3"/>
          <p:cNvPicPr>
            <a:picLocks noChangeAspect="1" noChangeArrowheads="1"/>
          </p:cNvPicPr>
          <p:nvPr/>
        </p:nvPicPr>
        <p:blipFill>
          <a:blip r:embed="rId2" cstate="print"/>
          <a:srcRect/>
          <a:stretch>
            <a:fillRect/>
          </a:stretch>
        </p:blipFill>
        <p:spPr bwMode="auto">
          <a:xfrm>
            <a:off x="4279900" y="1219200"/>
            <a:ext cx="5118100" cy="1358900"/>
          </a:xfrm>
          <a:prstGeom prst="rect">
            <a:avLst/>
          </a:prstGeom>
          <a:noFill/>
          <a:ln w="12700">
            <a:noFill/>
            <a:miter lim="800000"/>
            <a:headEnd/>
            <a:tailEnd/>
          </a:ln>
        </p:spPr>
      </p:pic>
      <p:pic>
        <p:nvPicPr>
          <p:cNvPr id="31748" name="Picture 4"/>
          <p:cNvPicPr>
            <a:picLocks noChangeAspect="1" noChangeArrowheads="1"/>
          </p:cNvPicPr>
          <p:nvPr/>
        </p:nvPicPr>
        <p:blipFill>
          <a:blip r:embed="rId3" cstate="print"/>
          <a:srcRect/>
          <a:stretch>
            <a:fillRect/>
          </a:stretch>
        </p:blipFill>
        <p:spPr bwMode="auto">
          <a:xfrm>
            <a:off x="1092200" y="6032500"/>
            <a:ext cx="4521200" cy="1333500"/>
          </a:xfrm>
          <a:prstGeom prst="rect">
            <a:avLst/>
          </a:prstGeom>
          <a:noFill/>
          <a:ln w="12700">
            <a:noFill/>
            <a:miter lim="800000"/>
            <a:headEnd/>
            <a:tailEnd/>
          </a:ln>
        </p:spPr>
      </p:pic>
      <p:grpSp>
        <p:nvGrpSpPr>
          <p:cNvPr id="2" name="Group 7"/>
          <p:cNvGrpSpPr>
            <a:grpSpLocks/>
          </p:cNvGrpSpPr>
          <p:nvPr/>
        </p:nvGrpSpPr>
        <p:grpSpPr bwMode="auto">
          <a:xfrm>
            <a:off x="6718300" y="6388100"/>
            <a:ext cx="5740400" cy="622300"/>
            <a:chOff x="0" y="0"/>
            <a:chExt cx="3616" cy="392"/>
          </a:xfrm>
        </p:grpSpPr>
        <p:sp>
          <p:nvSpPr>
            <p:cNvPr id="36878" name="Rectangle 5"/>
            <p:cNvSpPr>
              <a:spLocks/>
            </p:cNvSpPr>
            <p:nvPr/>
          </p:nvSpPr>
          <p:spPr bwMode="auto">
            <a:xfrm>
              <a:off x="0" y="0"/>
              <a:ext cx="3616" cy="392"/>
            </a:xfrm>
            <a:prstGeom prst="rect">
              <a:avLst/>
            </a:prstGeom>
            <a:noFill/>
            <a:ln w="12700">
              <a:noFill/>
              <a:miter lim="800000"/>
              <a:headEnd/>
              <a:tailEnd/>
            </a:ln>
          </p:spPr>
          <p:txBody>
            <a:bodyPr lIns="0" tIns="0" rIns="0" bIns="0" anchor="ctr"/>
            <a:lstStyle/>
            <a:p>
              <a:pPr eaLnBrk="1" hangingPunct="1"/>
              <a:r>
                <a:rPr lang="en-US" altLang="en-US" sz="3600">
                  <a:solidFill>
                    <a:schemeClr val="tx1"/>
                  </a:solidFill>
                  <a:latin typeface="Arial" charset="0"/>
                  <a:cs typeface="Arial" charset="0"/>
                  <a:sym typeface="Arial" charset="0"/>
                </a:rPr>
                <a:t>The </a:t>
              </a:r>
              <a:r>
                <a:rPr lang="en-US" altLang="en-US" sz="3600">
                  <a:solidFill>
                    <a:srgbClr val="0000FF"/>
                  </a:solidFill>
                  <a:latin typeface="Arial" charset="0"/>
                  <a:cs typeface="Arial" charset="0"/>
                  <a:sym typeface="Arial" charset="0"/>
                </a:rPr>
                <a:t>DFT</a:t>
              </a:r>
              <a:r>
                <a:rPr lang="en-US" altLang="en-US" sz="3600">
                  <a:solidFill>
                    <a:schemeClr val="tx1"/>
                  </a:solidFill>
                  <a:latin typeface="Arial" charset="0"/>
                  <a:cs typeface="Arial" charset="0"/>
                  <a:sym typeface="Arial" charset="0"/>
                </a:rPr>
                <a:t>: time     frequency</a:t>
              </a:r>
            </a:p>
          </p:txBody>
        </p:sp>
        <p:sp>
          <p:nvSpPr>
            <p:cNvPr id="36879" name="Line 6"/>
            <p:cNvSpPr>
              <a:spLocks noChangeShapeType="1"/>
            </p:cNvSpPr>
            <p:nvPr/>
          </p:nvSpPr>
          <p:spPr bwMode="auto">
            <a:xfrm flipH="1">
              <a:off x="1911" y="200"/>
              <a:ext cx="283" cy="0"/>
            </a:xfrm>
            <a:prstGeom prst="line">
              <a:avLst/>
            </a:prstGeom>
            <a:noFill/>
            <a:ln w="38100">
              <a:solidFill>
                <a:schemeClr val="tx1"/>
              </a:solidFill>
              <a:miter lim="800000"/>
              <a:headEnd type="stealth" w="med" len="med"/>
              <a:tailEnd/>
            </a:ln>
          </p:spPr>
          <p:txBody>
            <a:bodyPr lIns="0" tIns="0" rIns="0" bIns="0"/>
            <a:lstStyle/>
            <a:p>
              <a:endParaRPr lang="en-US"/>
            </a:p>
          </p:txBody>
        </p:sp>
      </p:grpSp>
      <p:pic>
        <p:nvPicPr>
          <p:cNvPr id="31752" name="Picture 8"/>
          <p:cNvPicPr>
            <a:picLocks noChangeAspect="1" noChangeArrowheads="1"/>
          </p:cNvPicPr>
          <p:nvPr/>
        </p:nvPicPr>
        <p:blipFill>
          <a:blip r:embed="rId2" cstate="print"/>
          <a:srcRect/>
          <a:stretch>
            <a:fillRect/>
          </a:stretch>
        </p:blipFill>
        <p:spPr bwMode="auto">
          <a:xfrm>
            <a:off x="1003300" y="7493000"/>
            <a:ext cx="5118100" cy="1358900"/>
          </a:xfrm>
          <a:prstGeom prst="rect">
            <a:avLst/>
          </a:prstGeom>
          <a:noFill/>
          <a:ln w="12700">
            <a:noFill/>
            <a:miter lim="800000"/>
            <a:headEnd/>
            <a:tailEnd/>
          </a:ln>
        </p:spPr>
      </p:pic>
      <p:grpSp>
        <p:nvGrpSpPr>
          <p:cNvPr id="3" name="Group 11"/>
          <p:cNvGrpSpPr>
            <a:grpSpLocks/>
          </p:cNvGrpSpPr>
          <p:nvPr/>
        </p:nvGrpSpPr>
        <p:grpSpPr bwMode="auto">
          <a:xfrm>
            <a:off x="6718300" y="7734300"/>
            <a:ext cx="5994400" cy="622300"/>
            <a:chOff x="0" y="0"/>
            <a:chExt cx="3776" cy="392"/>
          </a:xfrm>
        </p:grpSpPr>
        <p:sp>
          <p:nvSpPr>
            <p:cNvPr id="36876" name="Rectangle 9"/>
            <p:cNvSpPr>
              <a:spLocks/>
            </p:cNvSpPr>
            <p:nvPr/>
          </p:nvSpPr>
          <p:spPr bwMode="auto">
            <a:xfrm>
              <a:off x="0" y="0"/>
              <a:ext cx="3776" cy="392"/>
            </a:xfrm>
            <a:prstGeom prst="rect">
              <a:avLst/>
            </a:prstGeom>
            <a:noFill/>
            <a:ln w="12700">
              <a:noFill/>
              <a:miter lim="800000"/>
              <a:headEnd/>
              <a:tailEnd/>
            </a:ln>
          </p:spPr>
          <p:txBody>
            <a:bodyPr lIns="0" tIns="0" rIns="0" bIns="0" anchor="ctr"/>
            <a:lstStyle/>
            <a:p>
              <a:pPr eaLnBrk="1" hangingPunct="1"/>
              <a:r>
                <a:rPr lang="en-US" altLang="en-US" sz="3600">
                  <a:solidFill>
                    <a:schemeClr val="tx1"/>
                  </a:solidFill>
                  <a:latin typeface="Arial" charset="0"/>
                  <a:cs typeface="Arial" charset="0"/>
                  <a:sym typeface="Arial" charset="0"/>
                </a:rPr>
                <a:t>The </a:t>
              </a:r>
              <a:r>
                <a:rPr lang="en-US" altLang="en-US" sz="3600">
                  <a:solidFill>
                    <a:srgbClr val="0000FF"/>
                  </a:solidFill>
                  <a:latin typeface="Arial" charset="0"/>
                  <a:cs typeface="Arial" charset="0"/>
                  <a:sym typeface="Arial" charset="0"/>
                </a:rPr>
                <a:t>IDFT</a:t>
              </a:r>
              <a:r>
                <a:rPr lang="en-US" altLang="en-US" sz="3600">
                  <a:solidFill>
                    <a:schemeClr val="tx1"/>
                  </a:solidFill>
                  <a:latin typeface="Arial" charset="0"/>
                  <a:cs typeface="Arial" charset="0"/>
                  <a:sym typeface="Arial" charset="0"/>
                </a:rPr>
                <a:t>: frequency     time</a:t>
              </a:r>
            </a:p>
          </p:txBody>
        </p:sp>
        <p:sp>
          <p:nvSpPr>
            <p:cNvPr id="36877" name="Line 10"/>
            <p:cNvSpPr>
              <a:spLocks noChangeShapeType="1"/>
            </p:cNvSpPr>
            <p:nvPr/>
          </p:nvSpPr>
          <p:spPr bwMode="auto">
            <a:xfrm flipH="1">
              <a:off x="2719" y="200"/>
              <a:ext cx="283" cy="0"/>
            </a:xfrm>
            <a:prstGeom prst="line">
              <a:avLst/>
            </a:prstGeom>
            <a:noFill/>
            <a:ln w="38100">
              <a:solidFill>
                <a:schemeClr val="tx1"/>
              </a:solidFill>
              <a:miter lim="800000"/>
              <a:headEnd type="stealth" w="med" len="med"/>
              <a:tailEnd/>
            </a:ln>
          </p:spPr>
          <p:txBody>
            <a:bodyPr lIns="0" tIns="0" rIns="0" bIns="0"/>
            <a:lstStyle/>
            <a:p>
              <a:endParaRPr lang="en-US"/>
            </a:p>
          </p:txBody>
        </p:sp>
      </p:grpSp>
      <p:sp>
        <p:nvSpPr>
          <p:cNvPr id="31756" name="Line 12"/>
          <p:cNvSpPr>
            <a:spLocks noChangeShapeType="1"/>
          </p:cNvSpPr>
          <p:nvPr/>
        </p:nvSpPr>
        <p:spPr bwMode="auto">
          <a:xfrm>
            <a:off x="2374900" y="8737600"/>
            <a:ext cx="460375" cy="0"/>
          </a:xfrm>
          <a:prstGeom prst="line">
            <a:avLst/>
          </a:prstGeom>
          <a:noFill/>
          <a:ln w="63500">
            <a:solidFill>
              <a:srgbClr val="00FF00"/>
            </a:solidFill>
            <a:miter lim="800000"/>
            <a:headEnd/>
            <a:tailEnd/>
          </a:ln>
        </p:spPr>
        <p:txBody>
          <a:bodyPr lIns="0" tIns="0" rIns="0" bIns="0"/>
          <a:lstStyle/>
          <a:p>
            <a:endParaRPr lang="en-US"/>
          </a:p>
        </p:txBody>
      </p:sp>
      <p:sp>
        <p:nvSpPr>
          <p:cNvPr id="31757" name="Rectangle 13"/>
          <p:cNvSpPr>
            <a:spLocks/>
          </p:cNvSpPr>
          <p:nvPr/>
        </p:nvSpPr>
        <p:spPr bwMode="auto">
          <a:xfrm>
            <a:off x="927100" y="9017000"/>
            <a:ext cx="10972800" cy="520700"/>
          </a:xfrm>
          <a:prstGeom prst="rect">
            <a:avLst/>
          </a:prstGeom>
          <a:noFill/>
          <a:ln w="12700">
            <a:noFill/>
            <a:miter lim="800000"/>
            <a:headEnd/>
            <a:tailEnd/>
          </a:ln>
        </p:spPr>
        <p:txBody>
          <a:bodyPr lIns="0" tIns="0" rIns="0" bIns="0" anchor="ctr"/>
          <a:lstStyle/>
          <a:p>
            <a:pPr eaLnBrk="1" hangingPunct="1"/>
            <a:r>
              <a:rPr lang="en-US" altLang="en-US" sz="3000">
                <a:solidFill>
                  <a:schemeClr val="tx1"/>
                </a:solidFill>
                <a:latin typeface="Arial" charset="0"/>
                <a:cs typeface="Arial" charset="0"/>
                <a:sym typeface="Arial" charset="0"/>
              </a:rPr>
              <a:t>*and the </a:t>
            </a:r>
            <a:r>
              <a:rPr lang="en-US" altLang="en-US" sz="3000">
                <a:solidFill>
                  <a:srgbClr val="00FF00"/>
                </a:solidFill>
                <a:latin typeface="Arial" charset="0"/>
                <a:cs typeface="Arial" charset="0"/>
                <a:sym typeface="Arial" charset="0"/>
              </a:rPr>
              <a:t>scaling factor</a:t>
            </a:r>
            <a:r>
              <a:rPr lang="en-US" altLang="en-US" sz="3000">
                <a:solidFill>
                  <a:schemeClr val="tx1"/>
                </a:solidFill>
                <a:latin typeface="Arial" charset="0"/>
                <a:cs typeface="Arial" charset="0"/>
                <a:sym typeface="Arial" charset="0"/>
              </a:rPr>
              <a:t> makes DFT    IDFT balance out</a:t>
            </a:r>
          </a:p>
        </p:txBody>
      </p:sp>
      <p:sp>
        <p:nvSpPr>
          <p:cNvPr id="31758" name="Line 14"/>
          <p:cNvSpPr>
            <a:spLocks noChangeShapeType="1"/>
          </p:cNvSpPr>
          <p:nvPr/>
        </p:nvSpPr>
        <p:spPr bwMode="auto">
          <a:xfrm flipH="1">
            <a:off x="6845300" y="9283700"/>
            <a:ext cx="342900" cy="0"/>
          </a:xfrm>
          <a:prstGeom prst="line">
            <a:avLst/>
          </a:prstGeom>
          <a:noFill/>
          <a:ln w="38100">
            <a:solidFill>
              <a:schemeClr val="tx1"/>
            </a:solidFill>
            <a:miter lim="800000"/>
            <a:headEnd type="stealth" w="med" len="med"/>
            <a:tailEnd/>
          </a:ln>
        </p:spPr>
        <p:txBody>
          <a:bodyPr lIns="0" tIns="0" rIns="0" bIns="0"/>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1746">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1746">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1746">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1746">
                                            <p:txEl>
                                              <p:pRg st="3" end="3"/>
                                            </p:txEl>
                                          </p:spTgt>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174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89531520" presetClass="entr" presetSubtype="83550248" fill="hold" nodeType="clickEffect">
                                  <p:stCondLst>
                                    <p:cond delay="0"/>
                                  </p:stCondLst>
                                  <p:childTnLst>
                                    <p:set>
                                      <p:cBhvr>
                                        <p:cTn id="22" dur="1" fill="hold">
                                          <p:stCondLst>
                                            <p:cond delay="499"/>
                                          </p:stCondLst>
                                        </p:cTn>
                                        <p:tgtEl>
                                          <p:spTgt spid="31748"/>
                                        </p:tgtEl>
                                        <p:attrNameLst>
                                          <p:attrName>style.visibility</p:attrName>
                                        </p:attrNameLst>
                                      </p:cBhvr>
                                      <p:to>
                                        <p:strVal val="visible"/>
                                      </p:to>
                                    </p:set>
                                  </p:childTnLst>
                                </p:cTn>
                              </p:par>
                            </p:childTnLst>
                          </p:cTn>
                        </p:par>
                        <p:par>
                          <p:cTn id="23" fill="hold" nodeType="afterGroup">
                            <p:stCondLst>
                              <p:cond delay="500"/>
                            </p:stCondLst>
                            <p:childTnLst>
                              <p:par>
                                <p:cTn id="24" presetID="89531520" presetClass="entr" presetSubtype="83533520" fill="hold" nodeType="afterEffect">
                                  <p:stCondLst>
                                    <p:cond delay="0"/>
                                  </p:stCondLst>
                                  <p:childTnLst>
                                    <p:set>
                                      <p:cBhvr>
                                        <p:cTn id="25" dur="1" fill="hold">
                                          <p:stCondLst>
                                            <p:cond delay="499"/>
                                          </p:stCondLst>
                                        </p:cTn>
                                        <p:tgtEl>
                                          <p:spTgt spid="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89531520" presetClass="entr" presetSubtype="83533736" fill="hold" nodeType="clickEffect">
                                  <p:stCondLst>
                                    <p:cond delay="0"/>
                                  </p:stCondLst>
                                  <p:childTnLst>
                                    <p:set>
                                      <p:cBhvr>
                                        <p:cTn id="29" dur="1" fill="hold">
                                          <p:stCondLst>
                                            <p:cond delay="499"/>
                                          </p:stCondLst>
                                        </p:cTn>
                                        <p:tgtEl>
                                          <p:spTgt spid="31752"/>
                                        </p:tgtEl>
                                        <p:attrNameLst>
                                          <p:attrName>style.visibility</p:attrName>
                                        </p:attrNameLst>
                                      </p:cBhvr>
                                      <p:to>
                                        <p:strVal val="visible"/>
                                      </p:to>
                                    </p:set>
                                  </p:childTnLst>
                                </p:cTn>
                              </p:par>
                            </p:childTnLst>
                          </p:cTn>
                        </p:par>
                        <p:par>
                          <p:cTn id="30" fill="hold" nodeType="afterGroup">
                            <p:stCondLst>
                              <p:cond delay="500"/>
                            </p:stCondLst>
                            <p:childTnLst>
                              <p:par>
                                <p:cTn id="31" presetID="89531520" presetClass="entr" presetSubtype="83576104" fill="hold" nodeType="afterEffect">
                                  <p:stCondLst>
                                    <p:cond delay="0"/>
                                  </p:stCondLst>
                                  <p:childTnLst>
                                    <p:set>
                                      <p:cBhvr>
                                        <p:cTn id="32" dur="1" fill="hold">
                                          <p:stCondLst>
                                            <p:cond delay="499"/>
                                          </p:stCondLst>
                                        </p:cTn>
                                        <p:tgtEl>
                                          <p:spTgt spid="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31756"/>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31757"/>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grpId="0" nodeType="afterEffect">
                                  <p:stCondLst>
                                    <p:cond delay="0"/>
                                  </p:stCondLst>
                                  <p:childTnLst>
                                    <p:set>
                                      <p:cBhvr>
                                        <p:cTn id="42" dur="1" fill="hold">
                                          <p:stCondLst>
                                            <p:cond delay="499"/>
                                          </p:stCondLst>
                                        </p:cTn>
                                        <p:tgtEl>
                                          <p:spTgt spid="317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bldLvl="5" autoUpdateAnimBg="0" advAuto="0"/>
      <p:bldP spid="31756" grpId="0" animBg="1"/>
      <p:bldP spid="31757" grpId="0" autoUpdateAnimBg="0"/>
      <p:bldP spid="3175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p:txBody>
          <a:bodyPr/>
          <a:lstStyle/>
          <a:p>
            <a:pPr eaLnBrk="1" hangingPunct="1"/>
            <a:r>
              <a:rPr lang="en-US" altLang="en-US"/>
              <a:t>The FFT</a:t>
            </a:r>
          </a:p>
        </p:txBody>
      </p:sp>
      <p:sp>
        <p:nvSpPr>
          <p:cNvPr id="32770" name="Rectangle 2"/>
          <p:cNvSpPr>
            <a:spLocks noGrp="1" noChangeArrowheads="1"/>
          </p:cNvSpPr>
          <p:nvPr>
            <p:ph type="body" idx="1"/>
          </p:nvPr>
        </p:nvSpPr>
        <p:spPr/>
        <p:txBody>
          <a:bodyPr anchor="t"/>
          <a:lstStyle/>
          <a:p>
            <a:pPr marL="635000" eaLnBrk="1" hangingPunct="1"/>
            <a:r>
              <a:rPr lang="en-US" altLang="en-US" sz="3600"/>
              <a:t>The </a:t>
            </a:r>
            <a:r>
              <a:rPr lang="en-US" altLang="en-US" sz="3600">
                <a:solidFill>
                  <a:srgbClr val="0000FF"/>
                </a:solidFill>
              </a:rPr>
              <a:t>DFT</a:t>
            </a:r>
            <a:r>
              <a:rPr lang="en-US" altLang="en-US" sz="3600"/>
              <a:t> finds the frequency content of a discrete-time (finite length) signal</a:t>
            </a:r>
          </a:p>
          <a:p>
            <a:pPr marL="635000" eaLnBrk="1" hangingPunct="1"/>
            <a:r>
              <a:rPr lang="en-US" altLang="en-US" sz="3600"/>
              <a:t>So what’s the </a:t>
            </a:r>
            <a:r>
              <a:rPr lang="en-US" altLang="en-US" sz="3600">
                <a:solidFill>
                  <a:srgbClr val="0000FF"/>
                </a:solidFill>
              </a:rPr>
              <a:t>FFT</a:t>
            </a:r>
            <a:r>
              <a:rPr lang="en-US" altLang="en-US" sz="3600"/>
              <a:t>?</a:t>
            </a:r>
          </a:p>
          <a:p>
            <a:pPr marL="1143000" lvl="1" eaLnBrk="1" hangingPunct="1"/>
            <a:r>
              <a:rPr lang="en-US" altLang="en-US" sz="3200">
                <a:solidFill>
                  <a:srgbClr val="0000FF"/>
                </a:solidFill>
              </a:rPr>
              <a:t>Fast Fourier Transform</a:t>
            </a:r>
          </a:p>
          <a:p>
            <a:pPr marL="1143000" lvl="1" eaLnBrk="1" hangingPunct="1"/>
            <a:r>
              <a:rPr lang="en-US" altLang="en-US" sz="3200"/>
              <a:t>It’s just a fast </a:t>
            </a:r>
            <a:r>
              <a:rPr lang="en-US" altLang="en-US" sz="3200">
                <a:solidFill>
                  <a:srgbClr val="FF0000"/>
                </a:solidFill>
              </a:rPr>
              <a:t>algorithm for calculating the DFT</a:t>
            </a:r>
            <a:r>
              <a:rPr lang="en-US" altLang="en-US" sz="3200"/>
              <a:t>!</a:t>
            </a:r>
          </a:p>
          <a:p>
            <a:pPr marL="635000" eaLnBrk="1" hangingPunct="1"/>
            <a:r>
              <a:rPr lang="en-US" altLang="en-US" sz="3600"/>
              <a:t>Whenever we see a </a:t>
            </a:r>
            <a:r>
              <a:rPr lang="en-US" altLang="en-US" sz="3600">
                <a:solidFill>
                  <a:srgbClr val="0000FF"/>
                </a:solidFill>
              </a:rPr>
              <a:t>spectrum</a:t>
            </a:r>
            <a:r>
              <a:rPr lang="en-US" altLang="en-US" sz="3600"/>
              <a:t> in digital audio, it has been calculated with the FFT</a:t>
            </a:r>
          </a:p>
        </p:txBody>
      </p:sp>
      <p:pic>
        <p:nvPicPr>
          <p:cNvPr id="32771" name="Picture 3"/>
          <p:cNvPicPr>
            <a:picLocks noChangeAspect="1" noChangeArrowheads="1"/>
          </p:cNvPicPr>
          <p:nvPr/>
        </p:nvPicPr>
        <p:blipFill>
          <a:blip r:embed="rId2" cstate="print"/>
          <a:srcRect/>
          <a:stretch>
            <a:fillRect/>
          </a:stretch>
        </p:blipFill>
        <p:spPr bwMode="auto">
          <a:xfrm>
            <a:off x="495300" y="5321300"/>
            <a:ext cx="4867275" cy="3568700"/>
          </a:xfrm>
          <a:prstGeom prst="rect">
            <a:avLst/>
          </a:prstGeom>
          <a:noFill/>
          <a:ln w="12700">
            <a:noFill/>
            <a:miter lim="800000"/>
            <a:headEnd/>
            <a:tailEnd/>
          </a:ln>
        </p:spPr>
      </p:pic>
      <p:pic>
        <p:nvPicPr>
          <p:cNvPr id="32772" name="Picture 4"/>
          <p:cNvPicPr>
            <a:picLocks noChangeAspect="1" noChangeArrowheads="1"/>
          </p:cNvPicPr>
          <p:nvPr/>
        </p:nvPicPr>
        <p:blipFill>
          <a:blip r:embed="rId3" cstate="print"/>
          <a:srcRect/>
          <a:stretch>
            <a:fillRect/>
          </a:stretch>
        </p:blipFill>
        <p:spPr bwMode="auto">
          <a:xfrm>
            <a:off x="5600700" y="5092700"/>
            <a:ext cx="5783263" cy="4305300"/>
          </a:xfrm>
          <a:prstGeom prst="rect">
            <a:avLst/>
          </a:prstGeom>
          <a:noFill/>
          <a:ln w="12700">
            <a:noFill/>
            <a:miter lim="800000"/>
            <a:headEnd/>
            <a:tailEnd/>
          </a:ln>
        </p:spPr>
      </p:pic>
      <p:sp>
        <p:nvSpPr>
          <p:cNvPr id="32773" name="Rectangle 5"/>
          <p:cNvSpPr>
            <a:spLocks/>
          </p:cNvSpPr>
          <p:nvPr/>
        </p:nvSpPr>
        <p:spPr bwMode="auto">
          <a:xfrm>
            <a:off x="2262188" y="9036050"/>
            <a:ext cx="1001712" cy="558800"/>
          </a:xfrm>
          <a:prstGeom prst="rect">
            <a:avLst/>
          </a:prstGeom>
          <a:noFill/>
          <a:ln w="12700">
            <a:noFill/>
            <a:miter lim="800000"/>
            <a:headEnd/>
            <a:tailEnd/>
          </a:ln>
        </p:spPr>
        <p:txBody>
          <a:bodyPr wrap="none" lIns="0" tIns="0" rIns="0" bIns="0" anchor="ctr">
            <a:spAutoFit/>
          </a:bodyPr>
          <a:lstStyle/>
          <a:p>
            <a:pPr algn="ctr" eaLnBrk="1" hangingPunct="1"/>
            <a:r>
              <a:rPr lang="en-US" altLang="en-US" sz="3200">
                <a:solidFill>
                  <a:schemeClr val="tx1"/>
                </a:solidFill>
                <a:latin typeface="Arial" charset="0"/>
                <a:cs typeface="Arial" charset="0"/>
                <a:sym typeface="Arial" charset="0"/>
              </a:rPr>
              <a:t>Time</a:t>
            </a:r>
          </a:p>
        </p:txBody>
      </p:sp>
      <p:sp>
        <p:nvSpPr>
          <p:cNvPr id="32774" name="Rectangle 6"/>
          <p:cNvSpPr>
            <a:spLocks/>
          </p:cNvSpPr>
          <p:nvPr/>
        </p:nvSpPr>
        <p:spPr bwMode="auto">
          <a:xfrm>
            <a:off x="6456363" y="9042400"/>
            <a:ext cx="4065587" cy="558800"/>
          </a:xfrm>
          <a:prstGeom prst="rect">
            <a:avLst/>
          </a:prstGeom>
          <a:noFill/>
          <a:ln w="12700">
            <a:noFill/>
            <a:miter lim="800000"/>
            <a:headEnd/>
            <a:tailEnd/>
          </a:ln>
        </p:spPr>
        <p:txBody>
          <a:bodyPr wrap="none" lIns="0" tIns="0" rIns="0" bIns="0" anchor="ctr">
            <a:spAutoFit/>
          </a:bodyPr>
          <a:lstStyle/>
          <a:p>
            <a:pPr algn="ctr" eaLnBrk="1" hangingPunct="1"/>
            <a:r>
              <a:rPr lang="en-US" altLang="en-US" sz="3200">
                <a:solidFill>
                  <a:schemeClr val="tx1"/>
                </a:solidFill>
                <a:latin typeface="Arial" charset="0"/>
                <a:cs typeface="Arial" charset="0"/>
                <a:sym typeface="Arial" charset="0"/>
              </a:rPr>
              <a:t>Frequency (post-FFT)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2770">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2770">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2770">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2770">
                                            <p:txEl>
                                              <p:pRg st="3" end="3"/>
                                            </p:txEl>
                                          </p:spTgt>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277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89531904" presetClass="entr" presetSubtype="83552680" fill="hold" nodeType="clickEffect">
                                  <p:stCondLst>
                                    <p:cond delay="0"/>
                                  </p:stCondLst>
                                  <p:childTnLst>
                                    <p:set>
                                      <p:cBhvr>
                                        <p:cTn id="22" dur="1" fill="hold">
                                          <p:stCondLst>
                                            <p:cond delay="499"/>
                                          </p:stCondLst>
                                        </p:cTn>
                                        <p:tgtEl>
                                          <p:spTgt spid="32771"/>
                                        </p:tgtEl>
                                        <p:attrNameLst>
                                          <p:attrName>style.visibility</p:attrName>
                                        </p:attrNameLst>
                                      </p:cBhvr>
                                      <p:to>
                                        <p:strVal val="visible"/>
                                      </p:to>
                                    </p:set>
                                  </p:childTnLst>
                                </p:cTn>
                              </p:par>
                            </p:childTnLst>
                          </p:cTn>
                        </p:par>
                        <p:par>
                          <p:cTn id="23" fill="hold" nodeType="afterGroup">
                            <p:stCondLst>
                              <p:cond delay="500"/>
                            </p:stCondLst>
                            <p:childTnLst>
                              <p:par>
                                <p:cTn id="24" presetID="89531904" presetClass="entr" presetSubtype="83553664" fill="hold" nodeType="afterEffect">
                                  <p:stCondLst>
                                    <p:cond delay="0"/>
                                  </p:stCondLst>
                                  <p:childTnLst>
                                    <p:set>
                                      <p:cBhvr>
                                        <p:cTn id="25" dur="1" fill="hold">
                                          <p:stCondLst>
                                            <p:cond delay="499"/>
                                          </p:stCondLst>
                                        </p:cTn>
                                        <p:tgtEl>
                                          <p:spTgt spid="32772"/>
                                        </p:tgtEl>
                                        <p:attrNameLst>
                                          <p:attrName>style.visibility</p:attrName>
                                        </p:attrNameLst>
                                      </p:cBhvr>
                                      <p:to>
                                        <p:strVal val="visible"/>
                                      </p:to>
                                    </p:set>
                                  </p:childTnLst>
                                </p:cTn>
                              </p:par>
                            </p:childTnLst>
                          </p:cTn>
                        </p:par>
                        <p:par>
                          <p:cTn id="26" fill="hold" nodeType="afterGroup">
                            <p:stCondLst>
                              <p:cond delay="1000"/>
                            </p:stCondLst>
                            <p:childTnLst>
                              <p:par>
                                <p:cTn id="27" presetID="89531904" presetClass="entr" presetSubtype="83552640" fill="hold" grpId="0" nodeType="afterEffect">
                                  <p:stCondLst>
                                    <p:cond delay="0"/>
                                  </p:stCondLst>
                                  <p:childTnLst>
                                    <p:set>
                                      <p:cBhvr>
                                        <p:cTn id="28" dur="1" fill="hold">
                                          <p:stCondLst>
                                            <p:cond delay="499"/>
                                          </p:stCondLst>
                                        </p:cTn>
                                        <p:tgtEl>
                                          <p:spTgt spid="32773"/>
                                        </p:tgtEl>
                                        <p:attrNameLst>
                                          <p:attrName>style.visibility</p:attrName>
                                        </p:attrNameLst>
                                      </p:cBhvr>
                                      <p:to>
                                        <p:strVal val="visible"/>
                                      </p:to>
                                    </p:set>
                                  </p:childTnLst>
                                </p:cTn>
                              </p:par>
                            </p:childTnLst>
                          </p:cTn>
                        </p:par>
                        <p:par>
                          <p:cTn id="29" fill="hold" nodeType="afterGroup">
                            <p:stCondLst>
                              <p:cond delay="1500"/>
                            </p:stCondLst>
                            <p:childTnLst>
                              <p:par>
                                <p:cTn id="30" presetID="89531904" presetClass="entr" presetSubtype="83552256" fill="hold" grpId="0" nodeType="afterEffect">
                                  <p:stCondLst>
                                    <p:cond delay="0"/>
                                  </p:stCondLst>
                                  <p:childTnLst>
                                    <p:set>
                                      <p:cBhvr>
                                        <p:cTn id="31" dur="1" fill="hold">
                                          <p:stCondLst>
                                            <p:cond delay="499"/>
                                          </p:stCondLst>
                                        </p:cTn>
                                        <p:tgtEl>
                                          <p:spTgt spid="32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bldLvl="5" autoUpdateAnimBg="0" advAuto="0"/>
      <p:bldP spid="32773" grpId="0" autoUpdateAnimBg="0"/>
      <p:bldP spid="3277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p:txBody>
          <a:bodyPr/>
          <a:lstStyle/>
          <a:p>
            <a:pPr eaLnBrk="1" hangingPunct="1"/>
            <a:r>
              <a:rPr lang="en-US" altLang="en-US"/>
              <a:t>DTFT and z-transform</a:t>
            </a:r>
          </a:p>
        </p:txBody>
      </p:sp>
      <p:sp>
        <p:nvSpPr>
          <p:cNvPr id="38915" name="Rectangle 2"/>
          <p:cNvSpPr>
            <a:spLocks noGrp="1" noChangeArrowheads="1"/>
          </p:cNvSpPr>
          <p:nvPr>
            <p:ph type="body" idx="1"/>
          </p:nvPr>
        </p:nvSpPr>
        <p:spPr/>
        <p:txBody>
          <a:bodyPr anchor="t"/>
          <a:lstStyle/>
          <a:p>
            <a:pPr marL="635000" eaLnBrk="1" hangingPunct="1"/>
            <a:r>
              <a:rPr lang="en-US" altLang="en-US" sz="3900">
                <a:solidFill>
                  <a:srgbClr val="0000FF"/>
                </a:solidFill>
              </a:rPr>
              <a:t>Discrete-Time Fourier Transform</a:t>
            </a:r>
            <a:r>
              <a:rPr lang="en-US" altLang="en-US" sz="3900"/>
              <a:t> of a digital sequence</a:t>
            </a:r>
          </a:p>
          <a:p>
            <a:pPr marL="635000" eaLnBrk="1" hangingPunct="1"/>
            <a:endParaRPr lang="en-US" altLang="en-US"/>
          </a:p>
          <a:p>
            <a:pPr marL="635000" eaLnBrk="1" hangingPunct="1"/>
            <a:endParaRPr lang="en-US" altLang="en-US"/>
          </a:p>
          <a:p>
            <a:pPr marL="1143000" lvl="1" eaLnBrk="1" hangingPunct="1"/>
            <a:r>
              <a:rPr lang="en-US" altLang="en-US"/>
              <a:t>Samples of x[n] referred to as </a:t>
            </a:r>
            <a:r>
              <a:rPr lang="en-US" altLang="en-US">
                <a:solidFill>
                  <a:srgbClr val="0000FF"/>
                </a:solidFill>
              </a:rPr>
              <a:t>time domain</a:t>
            </a:r>
          </a:p>
          <a:p>
            <a:pPr marL="1143000" lvl="1" eaLnBrk="1" hangingPunct="1"/>
            <a:r>
              <a:rPr lang="en-US" altLang="en-US"/>
              <a:t>Values of             known as </a:t>
            </a:r>
            <a:r>
              <a:rPr lang="en-US" altLang="en-US">
                <a:solidFill>
                  <a:srgbClr val="0000FF"/>
                </a:solidFill>
              </a:rPr>
              <a:t>frequency domain</a:t>
            </a:r>
          </a:p>
          <a:p>
            <a:pPr marL="1524000" lvl="2" eaLnBrk="1" hangingPunct="1"/>
            <a:r>
              <a:rPr lang="en-US" altLang="en-US"/>
              <a:t>Notice that this function is </a:t>
            </a:r>
            <a:r>
              <a:rPr lang="en-US" altLang="en-US">
                <a:solidFill>
                  <a:srgbClr val="0000FF"/>
                </a:solidFill>
              </a:rPr>
              <a:t>continuous</a:t>
            </a:r>
          </a:p>
          <a:p>
            <a:pPr marL="1524000" lvl="2" eaLnBrk="1" hangingPunct="1"/>
            <a:r>
              <a:rPr lang="en-US" altLang="en-US"/>
              <a:t>    represents frequency: ranges from 0 to 2π</a:t>
            </a:r>
          </a:p>
          <a:p>
            <a:pPr marL="1524000" lvl="2" eaLnBrk="1" hangingPunct="1"/>
            <a:r>
              <a:rPr lang="en-US" altLang="en-US"/>
              <a:t>Contrast this to continuous-time frequency</a:t>
            </a:r>
          </a:p>
          <a:p>
            <a:pPr marL="635000" eaLnBrk="1" hangingPunct="1"/>
            <a:r>
              <a:rPr lang="en-US" altLang="en-US">
                <a:solidFill>
                  <a:srgbClr val="0000FF"/>
                </a:solidFill>
              </a:rPr>
              <a:t>z-transform</a:t>
            </a:r>
            <a:r>
              <a:rPr lang="en-US" altLang="en-US"/>
              <a:t> is an abstraction of the DTFT</a:t>
            </a:r>
          </a:p>
          <a:p>
            <a:pPr marL="1143000" lvl="1" eaLnBrk="1" hangingPunct="1">
              <a:spcBef>
                <a:spcPts val="13800"/>
              </a:spcBef>
            </a:pPr>
            <a:r>
              <a:rPr lang="en-US" altLang="en-US"/>
              <a:t>Useful for assessing behaviour of discrete time systems</a:t>
            </a:r>
          </a:p>
          <a:p>
            <a:pPr marL="1143000" lvl="1" eaLnBrk="1" hangingPunct="1"/>
            <a:r>
              <a:rPr lang="en-US" altLang="en-US"/>
              <a:t>DTFT is a special case</a:t>
            </a:r>
          </a:p>
        </p:txBody>
      </p:sp>
      <p:pic>
        <p:nvPicPr>
          <p:cNvPr id="38916" name="Picture 3"/>
          <p:cNvPicPr>
            <a:picLocks noChangeAspect="1" noChangeArrowheads="1"/>
          </p:cNvPicPr>
          <p:nvPr/>
        </p:nvPicPr>
        <p:blipFill>
          <a:blip r:embed="rId3" cstate="print"/>
          <a:srcRect/>
          <a:stretch>
            <a:fillRect/>
          </a:stretch>
        </p:blipFill>
        <p:spPr bwMode="auto">
          <a:xfrm>
            <a:off x="3924300" y="1841500"/>
            <a:ext cx="5156200" cy="1257300"/>
          </a:xfrm>
          <a:prstGeom prst="rect">
            <a:avLst/>
          </a:prstGeom>
          <a:noFill/>
          <a:ln w="12700">
            <a:noFill/>
            <a:miter lim="800000"/>
            <a:headEnd/>
            <a:tailEnd/>
          </a:ln>
        </p:spPr>
      </p:pic>
      <p:pic>
        <p:nvPicPr>
          <p:cNvPr id="38917" name="Picture 4"/>
          <p:cNvPicPr>
            <a:picLocks noChangeAspect="1" noChangeArrowheads="1"/>
          </p:cNvPicPr>
          <p:nvPr/>
        </p:nvPicPr>
        <p:blipFill>
          <a:blip r:embed="rId3" cstate="print"/>
          <a:srcRect t="20201" r="72659" b="20201"/>
          <a:stretch>
            <a:fillRect/>
          </a:stretch>
        </p:blipFill>
        <p:spPr bwMode="auto">
          <a:xfrm>
            <a:off x="3289300" y="3797300"/>
            <a:ext cx="1409700" cy="749300"/>
          </a:xfrm>
          <a:prstGeom prst="rect">
            <a:avLst/>
          </a:prstGeom>
          <a:noFill/>
          <a:ln w="12700">
            <a:noFill/>
            <a:miter lim="800000"/>
            <a:headEnd/>
            <a:tailEnd/>
          </a:ln>
        </p:spPr>
      </p:pic>
      <p:pic>
        <p:nvPicPr>
          <p:cNvPr id="38918" name="Picture 5"/>
          <p:cNvPicPr>
            <a:picLocks noChangeAspect="1" noChangeArrowheads="1"/>
          </p:cNvPicPr>
          <p:nvPr/>
        </p:nvPicPr>
        <p:blipFill>
          <a:blip r:embed="rId4" cstate="print"/>
          <a:srcRect/>
          <a:stretch>
            <a:fillRect/>
          </a:stretch>
        </p:blipFill>
        <p:spPr bwMode="auto">
          <a:xfrm>
            <a:off x="4356100" y="6781800"/>
            <a:ext cx="4343400" cy="1257300"/>
          </a:xfrm>
          <a:prstGeom prst="rect">
            <a:avLst/>
          </a:prstGeom>
          <a:noFill/>
          <a:ln w="12700">
            <a:noFill/>
            <a:miter lim="800000"/>
            <a:headEnd/>
            <a:tailEnd/>
          </a:ln>
        </p:spPr>
      </p:pic>
      <p:pic>
        <p:nvPicPr>
          <p:cNvPr id="38919" name="Picture 6"/>
          <p:cNvPicPr>
            <a:picLocks noChangeAspect="1" noChangeArrowheads="1"/>
          </p:cNvPicPr>
          <p:nvPr/>
        </p:nvPicPr>
        <p:blipFill>
          <a:blip r:embed="rId5" cstate="print"/>
          <a:srcRect/>
          <a:stretch>
            <a:fillRect/>
          </a:stretch>
        </p:blipFill>
        <p:spPr bwMode="auto">
          <a:xfrm>
            <a:off x="1663700" y="5092700"/>
            <a:ext cx="279400" cy="215900"/>
          </a:xfrm>
          <a:prstGeom prst="rect">
            <a:avLst/>
          </a:prstGeom>
          <a:noFill/>
          <a:ln w="12700">
            <a:noFill/>
            <a:miter lim="800000"/>
            <a:headEnd/>
            <a:tailEnd/>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304800" y="1852613"/>
            <a:ext cx="5837238" cy="5592762"/>
          </a:xfrm>
        </p:spPr>
        <p:txBody>
          <a:bodyPr/>
          <a:lstStyle/>
          <a:p>
            <a:r>
              <a:rPr lang="en-US" altLang="en-US" sz="3400" b="1"/>
              <a:t>The time domain waveform (a), frequency domain power spectrum (b) and spectrogram of a 3 second excerpt of solo guitar performance.</a:t>
            </a:r>
            <a:endParaRPr lang="en-US" altLang="en-US" sz="3400"/>
          </a:p>
        </p:txBody>
      </p:sp>
      <p:grpSp>
        <p:nvGrpSpPr>
          <p:cNvPr id="40963" name="Group 21"/>
          <p:cNvGrpSpPr>
            <a:grpSpLocks/>
          </p:cNvGrpSpPr>
          <p:nvPr/>
        </p:nvGrpSpPr>
        <p:grpSpPr bwMode="auto">
          <a:xfrm>
            <a:off x="6070600" y="398463"/>
            <a:ext cx="6653213" cy="8870950"/>
            <a:chOff x="4465800" y="0"/>
            <a:chExt cx="4678200" cy="6237312"/>
          </a:xfrm>
        </p:grpSpPr>
        <p:pic>
          <p:nvPicPr>
            <p:cNvPr id="40967" name="Picture 10"/>
            <p:cNvPicPr>
              <a:picLocks noChangeAspect="1" noChangeArrowheads="1"/>
            </p:cNvPicPr>
            <p:nvPr/>
          </p:nvPicPr>
          <p:blipFill>
            <a:blip r:embed="rId2" cstate="print"/>
            <a:srcRect/>
            <a:stretch>
              <a:fillRect/>
            </a:stretch>
          </p:blipFill>
          <p:spPr bwMode="auto">
            <a:xfrm>
              <a:off x="4470885" y="0"/>
              <a:ext cx="4673115" cy="2137233"/>
            </a:xfrm>
            <a:prstGeom prst="rect">
              <a:avLst/>
            </a:prstGeom>
            <a:noFill/>
            <a:ln w="9525">
              <a:noFill/>
              <a:miter lim="800000"/>
              <a:headEnd/>
              <a:tailEnd/>
            </a:ln>
          </p:spPr>
        </p:pic>
        <p:pic>
          <p:nvPicPr>
            <p:cNvPr id="40968" name="Picture 11"/>
            <p:cNvPicPr>
              <a:picLocks noChangeAspect="1" noChangeArrowheads="1"/>
            </p:cNvPicPr>
            <p:nvPr/>
          </p:nvPicPr>
          <p:blipFill>
            <a:blip r:embed="rId3" cstate="print"/>
            <a:srcRect/>
            <a:stretch>
              <a:fillRect/>
            </a:stretch>
          </p:blipFill>
          <p:spPr bwMode="auto">
            <a:xfrm>
              <a:off x="4465800" y="2050040"/>
              <a:ext cx="4678200" cy="2137233"/>
            </a:xfrm>
            <a:prstGeom prst="rect">
              <a:avLst/>
            </a:prstGeom>
            <a:noFill/>
            <a:ln w="9525">
              <a:noFill/>
              <a:miter lim="800000"/>
              <a:headEnd/>
              <a:tailEnd/>
            </a:ln>
          </p:spPr>
        </p:pic>
        <p:pic>
          <p:nvPicPr>
            <p:cNvPr id="40969" name="Picture 12"/>
            <p:cNvPicPr>
              <a:picLocks noChangeAspect="1" noChangeArrowheads="1"/>
            </p:cNvPicPr>
            <p:nvPr/>
          </p:nvPicPr>
          <p:blipFill>
            <a:blip r:embed="rId4" cstate="print"/>
            <a:srcRect/>
            <a:stretch>
              <a:fillRect/>
            </a:stretch>
          </p:blipFill>
          <p:spPr bwMode="auto">
            <a:xfrm>
              <a:off x="4475970" y="4100079"/>
              <a:ext cx="4668030" cy="2137233"/>
            </a:xfrm>
            <a:prstGeom prst="rect">
              <a:avLst/>
            </a:prstGeom>
            <a:noFill/>
            <a:ln w="9525">
              <a:noFill/>
              <a:miter lim="800000"/>
              <a:headEnd/>
              <a:tailEnd/>
            </a:ln>
          </p:spPr>
        </p:pic>
      </p:grpSp>
      <p:sp>
        <p:nvSpPr>
          <p:cNvPr id="40964" name="TextBox 22"/>
          <p:cNvSpPr txBox="1">
            <a:spLocks noChangeArrowheads="1"/>
          </p:cNvSpPr>
          <p:nvPr/>
        </p:nvSpPr>
        <p:spPr bwMode="auto">
          <a:xfrm>
            <a:off x="7348538" y="6708775"/>
            <a:ext cx="571500" cy="438150"/>
          </a:xfrm>
          <a:prstGeom prst="rect">
            <a:avLst/>
          </a:prstGeom>
          <a:solidFill>
            <a:schemeClr val="bg1"/>
          </a:solidFill>
          <a:ln w="9525">
            <a:noFill/>
            <a:miter lim="800000"/>
            <a:headEnd/>
            <a:tailEnd/>
          </a:ln>
        </p:spPr>
        <p:txBody>
          <a:bodyPr wrap="none" lIns="130046" tIns="65023" rIns="130046" bIns="65023">
            <a:spAutoFit/>
          </a:bodyPr>
          <a:lstStyle/>
          <a:p>
            <a:pPr algn="ctr" eaLnBrk="1" hangingPunct="1"/>
            <a:r>
              <a:rPr lang="en-GB" altLang="en-US" sz="2000"/>
              <a:t>(c)</a:t>
            </a:r>
            <a:endParaRPr lang="en-US" altLang="en-US" sz="2000"/>
          </a:p>
        </p:txBody>
      </p:sp>
      <p:sp>
        <p:nvSpPr>
          <p:cNvPr id="40965" name="TextBox 23"/>
          <p:cNvSpPr txBox="1">
            <a:spLocks noChangeArrowheads="1"/>
          </p:cNvSpPr>
          <p:nvPr/>
        </p:nvSpPr>
        <p:spPr bwMode="auto">
          <a:xfrm>
            <a:off x="7348538" y="3738563"/>
            <a:ext cx="571500" cy="438150"/>
          </a:xfrm>
          <a:prstGeom prst="rect">
            <a:avLst/>
          </a:prstGeom>
          <a:solidFill>
            <a:schemeClr val="bg1"/>
          </a:solidFill>
          <a:ln w="9525">
            <a:noFill/>
            <a:miter lim="800000"/>
            <a:headEnd/>
            <a:tailEnd/>
          </a:ln>
        </p:spPr>
        <p:txBody>
          <a:bodyPr wrap="none" lIns="130046" tIns="65023" rIns="130046" bIns="65023">
            <a:spAutoFit/>
          </a:bodyPr>
          <a:lstStyle/>
          <a:p>
            <a:pPr algn="ctr" eaLnBrk="1" hangingPunct="1"/>
            <a:r>
              <a:rPr lang="en-GB" altLang="en-US" sz="2000"/>
              <a:t>(b)</a:t>
            </a:r>
            <a:endParaRPr lang="en-US" altLang="en-US" sz="2000"/>
          </a:p>
        </p:txBody>
      </p:sp>
      <p:sp>
        <p:nvSpPr>
          <p:cNvPr id="40966" name="TextBox 24"/>
          <p:cNvSpPr txBox="1">
            <a:spLocks noChangeArrowheads="1"/>
          </p:cNvSpPr>
          <p:nvPr/>
        </p:nvSpPr>
        <p:spPr bwMode="auto">
          <a:xfrm>
            <a:off x="7348538" y="769938"/>
            <a:ext cx="571500" cy="436562"/>
          </a:xfrm>
          <a:prstGeom prst="rect">
            <a:avLst/>
          </a:prstGeom>
          <a:solidFill>
            <a:schemeClr val="bg1"/>
          </a:solidFill>
          <a:ln w="9525">
            <a:noFill/>
            <a:miter lim="800000"/>
            <a:headEnd/>
            <a:tailEnd/>
          </a:ln>
        </p:spPr>
        <p:txBody>
          <a:bodyPr wrap="none" lIns="130046" tIns="65023" rIns="130046" bIns="65023">
            <a:spAutoFit/>
          </a:bodyPr>
          <a:lstStyle/>
          <a:p>
            <a:pPr algn="ctr" eaLnBrk="1" hangingPunct="1"/>
            <a:r>
              <a:rPr lang="en-GB" altLang="en-US" sz="2000"/>
              <a:t>(a)</a:t>
            </a:r>
            <a:endParaRPr lang="en-US" alt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p:txBody>
          <a:bodyPr/>
          <a:lstStyle/>
          <a:p>
            <a:pPr eaLnBrk="1" hangingPunct="1"/>
            <a:r>
              <a:rPr lang="en-US" altLang="en-US"/>
              <a:t>Continuous and discrete time</a:t>
            </a:r>
          </a:p>
        </p:txBody>
      </p:sp>
      <p:grpSp>
        <p:nvGrpSpPr>
          <p:cNvPr id="10243" name="Group 4"/>
          <p:cNvGrpSpPr>
            <a:grpSpLocks/>
          </p:cNvGrpSpPr>
          <p:nvPr/>
        </p:nvGrpSpPr>
        <p:grpSpPr bwMode="auto">
          <a:xfrm>
            <a:off x="747713" y="4722813"/>
            <a:ext cx="5221287" cy="3133725"/>
            <a:chOff x="0" y="0"/>
            <a:chExt cx="3288" cy="1973"/>
          </a:xfrm>
        </p:grpSpPr>
        <p:pic>
          <p:nvPicPr>
            <p:cNvPr id="10267" name="Picture 2"/>
            <p:cNvPicPr>
              <a:picLocks noChangeAspect="1" noChangeArrowheads="1"/>
            </p:cNvPicPr>
            <p:nvPr/>
          </p:nvPicPr>
          <p:blipFill>
            <a:blip r:embed="rId2" cstate="print"/>
            <a:srcRect l="18391" t="20140" r="18657" b="19905"/>
            <a:stretch>
              <a:fillRect/>
            </a:stretch>
          </p:blipFill>
          <p:spPr bwMode="auto">
            <a:xfrm>
              <a:off x="35" y="0"/>
              <a:ext cx="3199" cy="1973"/>
            </a:xfrm>
            <a:prstGeom prst="rect">
              <a:avLst/>
            </a:prstGeom>
            <a:noFill/>
            <a:ln w="12700">
              <a:noFill/>
              <a:miter lim="800000"/>
              <a:headEnd/>
              <a:tailEnd/>
            </a:ln>
          </p:spPr>
        </p:pic>
        <p:sp>
          <p:nvSpPr>
            <p:cNvPr id="10268" name="Line 3"/>
            <p:cNvSpPr>
              <a:spLocks noChangeShapeType="1"/>
            </p:cNvSpPr>
            <p:nvPr/>
          </p:nvSpPr>
          <p:spPr bwMode="auto">
            <a:xfrm>
              <a:off x="0" y="994"/>
              <a:ext cx="3288" cy="0"/>
            </a:xfrm>
            <a:prstGeom prst="line">
              <a:avLst/>
            </a:prstGeom>
            <a:noFill/>
            <a:ln w="38100">
              <a:solidFill>
                <a:srgbClr val="777777"/>
              </a:solidFill>
              <a:miter lim="800000"/>
              <a:headEnd/>
              <a:tailEnd/>
            </a:ln>
          </p:spPr>
          <p:txBody>
            <a:bodyPr lIns="0" tIns="0" rIns="0" bIns="0"/>
            <a:lstStyle/>
            <a:p>
              <a:endParaRPr lang="en-US"/>
            </a:p>
          </p:txBody>
        </p:sp>
      </p:grpSp>
      <p:sp>
        <p:nvSpPr>
          <p:cNvPr id="10244" name="Line 5"/>
          <p:cNvSpPr>
            <a:spLocks noChangeShapeType="1"/>
          </p:cNvSpPr>
          <p:nvPr/>
        </p:nvSpPr>
        <p:spPr bwMode="auto">
          <a:xfrm>
            <a:off x="6807200" y="6302375"/>
            <a:ext cx="5219700" cy="0"/>
          </a:xfrm>
          <a:prstGeom prst="line">
            <a:avLst/>
          </a:prstGeom>
          <a:noFill/>
          <a:ln w="38100">
            <a:solidFill>
              <a:srgbClr val="777777"/>
            </a:solidFill>
            <a:miter lim="800000"/>
            <a:headEnd/>
            <a:tailEnd/>
          </a:ln>
        </p:spPr>
        <p:txBody>
          <a:bodyPr lIns="0" tIns="0" rIns="0" bIns="0"/>
          <a:lstStyle/>
          <a:p>
            <a:endParaRPr lang="en-US"/>
          </a:p>
        </p:txBody>
      </p:sp>
      <p:sp>
        <p:nvSpPr>
          <p:cNvPr id="10245" name="Line 6"/>
          <p:cNvSpPr>
            <a:spLocks noChangeShapeType="1"/>
          </p:cNvSpPr>
          <p:nvPr/>
        </p:nvSpPr>
        <p:spPr bwMode="auto">
          <a:xfrm rot="10800000" flipH="1">
            <a:off x="7494588" y="6248400"/>
            <a:ext cx="7937" cy="88900"/>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46" name="Line 7"/>
          <p:cNvSpPr>
            <a:spLocks noChangeShapeType="1"/>
          </p:cNvSpPr>
          <p:nvPr/>
        </p:nvSpPr>
        <p:spPr bwMode="auto">
          <a:xfrm rot="10800000" flipH="1">
            <a:off x="7200900" y="5448300"/>
            <a:ext cx="0" cy="874713"/>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47" name="Line 8"/>
          <p:cNvSpPr>
            <a:spLocks noChangeShapeType="1"/>
          </p:cNvSpPr>
          <p:nvPr/>
        </p:nvSpPr>
        <p:spPr bwMode="auto">
          <a:xfrm rot="10800000" flipH="1">
            <a:off x="6896100" y="6245225"/>
            <a:ext cx="7938" cy="90488"/>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48" name="Line 9"/>
          <p:cNvSpPr>
            <a:spLocks noChangeShapeType="1"/>
          </p:cNvSpPr>
          <p:nvPr/>
        </p:nvSpPr>
        <p:spPr bwMode="auto">
          <a:xfrm>
            <a:off x="7835900" y="6273800"/>
            <a:ext cx="3175" cy="833438"/>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49" name="Line 10"/>
          <p:cNvSpPr>
            <a:spLocks noChangeShapeType="1"/>
          </p:cNvSpPr>
          <p:nvPr/>
        </p:nvSpPr>
        <p:spPr bwMode="auto">
          <a:xfrm rot="10800000" flipH="1">
            <a:off x="8750300" y="6257925"/>
            <a:ext cx="7938" cy="90488"/>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50" name="Line 11"/>
          <p:cNvSpPr>
            <a:spLocks noChangeShapeType="1"/>
          </p:cNvSpPr>
          <p:nvPr/>
        </p:nvSpPr>
        <p:spPr bwMode="auto">
          <a:xfrm rot="10800000" flipH="1">
            <a:off x="8458200" y="5457825"/>
            <a:ext cx="0" cy="876300"/>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51" name="Line 12"/>
          <p:cNvSpPr>
            <a:spLocks noChangeShapeType="1"/>
          </p:cNvSpPr>
          <p:nvPr/>
        </p:nvSpPr>
        <p:spPr bwMode="auto">
          <a:xfrm rot="10800000" flipH="1">
            <a:off x="8153400" y="6257925"/>
            <a:ext cx="7938" cy="90488"/>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52" name="Line 13"/>
          <p:cNvSpPr>
            <a:spLocks noChangeShapeType="1"/>
          </p:cNvSpPr>
          <p:nvPr/>
        </p:nvSpPr>
        <p:spPr bwMode="auto">
          <a:xfrm>
            <a:off x="9093200" y="6286500"/>
            <a:ext cx="3175" cy="833438"/>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53" name="Line 14"/>
          <p:cNvSpPr>
            <a:spLocks noChangeShapeType="1"/>
          </p:cNvSpPr>
          <p:nvPr/>
        </p:nvSpPr>
        <p:spPr bwMode="auto">
          <a:xfrm rot="10800000" flipH="1">
            <a:off x="10007600" y="6257925"/>
            <a:ext cx="7938" cy="90488"/>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54" name="Line 15"/>
          <p:cNvSpPr>
            <a:spLocks noChangeShapeType="1"/>
          </p:cNvSpPr>
          <p:nvPr/>
        </p:nvSpPr>
        <p:spPr bwMode="auto">
          <a:xfrm rot="10800000" flipH="1">
            <a:off x="9715500" y="5457825"/>
            <a:ext cx="0" cy="876300"/>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55" name="Line 16"/>
          <p:cNvSpPr>
            <a:spLocks noChangeShapeType="1"/>
          </p:cNvSpPr>
          <p:nvPr/>
        </p:nvSpPr>
        <p:spPr bwMode="auto">
          <a:xfrm rot="10800000" flipH="1">
            <a:off x="9410700" y="6257925"/>
            <a:ext cx="7938" cy="90488"/>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56" name="Line 17"/>
          <p:cNvSpPr>
            <a:spLocks noChangeShapeType="1"/>
          </p:cNvSpPr>
          <p:nvPr/>
        </p:nvSpPr>
        <p:spPr bwMode="auto">
          <a:xfrm>
            <a:off x="10350500" y="6286500"/>
            <a:ext cx="3175" cy="833438"/>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57" name="Line 18"/>
          <p:cNvSpPr>
            <a:spLocks noChangeShapeType="1"/>
          </p:cNvSpPr>
          <p:nvPr/>
        </p:nvSpPr>
        <p:spPr bwMode="auto">
          <a:xfrm rot="10800000" flipH="1">
            <a:off x="11277600" y="6257925"/>
            <a:ext cx="7938" cy="90488"/>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58" name="Line 19"/>
          <p:cNvSpPr>
            <a:spLocks noChangeShapeType="1"/>
          </p:cNvSpPr>
          <p:nvPr/>
        </p:nvSpPr>
        <p:spPr bwMode="auto">
          <a:xfrm rot="10800000" flipH="1">
            <a:off x="10985500" y="5457825"/>
            <a:ext cx="0" cy="876300"/>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59" name="Line 20"/>
          <p:cNvSpPr>
            <a:spLocks noChangeShapeType="1"/>
          </p:cNvSpPr>
          <p:nvPr/>
        </p:nvSpPr>
        <p:spPr bwMode="auto">
          <a:xfrm rot="10800000" flipH="1">
            <a:off x="10680700" y="6257925"/>
            <a:ext cx="7938" cy="90488"/>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60" name="Line 21"/>
          <p:cNvSpPr>
            <a:spLocks noChangeShapeType="1"/>
          </p:cNvSpPr>
          <p:nvPr/>
        </p:nvSpPr>
        <p:spPr bwMode="auto">
          <a:xfrm>
            <a:off x="11620500" y="6286500"/>
            <a:ext cx="3175" cy="833438"/>
          </a:xfrm>
          <a:prstGeom prst="line">
            <a:avLst/>
          </a:prstGeom>
          <a:noFill/>
          <a:ln w="38100">
            <a:solidFill>
              <a:schemeClr val="tx1"/>
            </a:solidFill>
            <a:miter lim="800000"/>
            <a:headEnd/>
            <a:tailEnd type="oval" w="med" len="med"/>
          </a:ln>
        </p:spPr>
        <p:txBody>
          <a:bodyPr lIns="0" tIns="0" rIns="0" bIns="0"/>
          <a:lstStyle/>
          <a:p>
            <a:endParaRPr lang="en-US"/>
          </a:p>
        </p:txBody>
      </p:sp>
      <p:sp>
        <p:nvSpPr>
          <p:cNvPr id="10261" name="Line 22"/>
          <p:cNvSpPr>
            <a:spLocks noChangeShapeType="1"/>
          </p:cNvSpPr>
          <p:nvPr/>
        </p:nvSpPr>
        <p:spPr bwMode="auto">
          <a:xfrm rot="10800000" flipH="1">
            <a:off x="11938000" y="6257925"/>
            <a:ext cx="7938" cy="90488"/>
          </a:xfrm>
          <a:prstGeom prst="line">
            <a:avLst/>
          </a:prstGeom>
          <a:noFill/>
          <a:ln w="38100">
            <a:solidFill>
              <a:schemeClr val="tx1"/>
            </a:solidFill>
            <a:miter lim="800000"/>
            <a:headEnd/>
            <a:tailEnd type="oval" w="med" len="med"/>
          </a:ln>
        </p:spPr>
        <p:txBody>
          <a:bodyPr lIns="0" tIns="0" rIns="0" bIns="0"/>
          <a:lstStyle/>
          <a:p>
            <a:endParaRPr lang="en-US"/>
          </a:p>
        </p:txBody>
      </p:sp>
      <p:pic>
        <p:nvPicPr>
          <p:cNvPr id="10262" name="Picture 23"/>
          <p:cNvPicPr>
            <a:picLocks noChangeAspect="1" noChangeArrowheads="1"/>
          </p:cNvPicPr>
          <p:nvPr/>
        </p:nvPicPr>
        <p:blipFill>
          <a:blip r:embed="rId3" cstate="print"/>
          <a:srcRect/>
          <a:stretch>
            <a:fillRect/>
          </a:stretch>
        </p:blipFill>
        <p:spPr bwMode="auto">
          <a:xfrm>
            <a:off x="2997200" y="7416800"/>
            <a:ext cx="736600" cy="469900"/>
          </a:xfrm>
          <a:prstGeom prst="rect">
            <a:avLst/>
          </a:prstGeom>
          <a:noFill/>
          <a:ln w="12700">
            <a:noFill/>
            <a:miter lim="800000"/>
            <a:headEnd/>
            <a:tailEnd/>
          </a:ln>
        </p:spPr>
      </p:pic>
      <p:pic>
        <p:nvPicPr>
          <p:cNvPr id="10263" name="Picture 24"/>
          <p:cNvPicPr>
            <a:picLocks noChangeAspect="1" noChangeArrowheads="1"/>
          </p:cNvPicPr>
          <p:nvPr/>
        </p:nvPicPr>
        <p:blipFill>
          <a:blip r:embed="rId4" cstate="print"/>
          <a:srcRect/>
          <a:stretch>
            <a:fillRect/>
          </a:stretch>
        </p:blipFill>
        <p:spPr bwMode="auto">
          <a:xfrm>
            <a:off x="9347200" y="7416800"/>
            <a:ext cx="723900" cy="469900"/>
          </a:xfrm>
          <a:prstGeom prst="rect">
            <a:avLst/>
          </a:prstGeom>
          <a:noFill/>
          <a:ln w="12700">
            <a:noFill/>
            <a:miter lim="800000"/>
            <a:headEnd/>
            <a:tailEnd/>
          </a:ln>
        </p:spPr>
      </p:pic>
      <p:sp>
        <p:nvSpPr>
          <p:cNvPr id="10264" name="Rectangle 25"/>
          <p:cNvSpPr>
            <a:spLocks/>
          </p:cNvSpPr>
          <p:nvPr/>
        </p:nvSpPr>
        <p:spPr bwMode="auto">
          <a:xfrm>
            <a:off x="1152525" y="7899400"/>
            <a:ext cx="4413250" cy="952500"/>
          </a:xfrm>
          <a:prstGeom prst="rect">
            <a:avLst/>
          </a:prstGeom>
          <a:noFill/>
          <a:ln w="12700">
            <a:noFill/>
            <a:miter lim="800000"/>
            <a:headEnd/>
            <a:tailEnd/>
          </a:ln>
        </p:spPr>
        <p:txBody>
          <a:bodyPr wrap="none" lIns="0" tIns="0" rIns="0" bIns="0" anchor="ctr">
            <a:spAutoFit/>
          </a:bodyPr>
          <a:lstStyle/>
          <a:p>
            <a:pPr algn="ctr" eaLnBrk="1" hangingPunct="1"/>
            <a:r>
              <a:rPr lang="en-US" altLang="en-US" sz="3000">
                <a:solidFill>
                  <a:schemeClr val="tx1"/>
                </a:solidFill>
                <a:latin typeface="Arial Italic" charset="0"/>
                <a:cs typeface="Arial Italic" charset="0"/>
                <a:sym typeface="Arial Italic" charset="0"/>
              </a:rPr>
              <a:t>t</a:t>
            </a:r>
            <a:r>
              <a:rPr lang="en-US" altLang="en-US" sz="3000">
                <a:solidFill>
                  <a:schemeClr val="tx1"/>
                </a:solidFill>
                <a:latin typeface="Arial" charset="0"/>
                <a:cs typeface="Arial" charset="0"/>
                <a:sym typeface="Arial" charset="0"/>
              </a:rPr>
              <a:t> is a continuous variable </a:t>
            </a:r>
          </a:p>
          <a:p>
            <a:pPr algn="ctr" eaLnBrk="1" hangingPunct="1"/>
            <a:r>
              <a:rPr lang="en-US" altLang="en-US" sz="3000">
                <a:solidFill>
                  <a:schemeClr val="tx1"/>
                </a:solidFill>
                <a:latin typeface="Arial" charset="0"/>
                <a:cs typeface="Arial" charset="0"/>
                <a:sym typeface="Arial" charset="0"/>
              </a:rPr>
              <a:t>(any real value)</a:t>
            </a:r>
          </a:p>
        </p:txBody>
      </p:sp>
      <p:sp>
        <p:nvSpPr>
          <p:cNvPr id="10265" name="Rectangle 26"/>
          <p:cNvSpPr>
            <a:spLocks/>
          </p:cNvSpPr>
          <p:nvPr/>
        </p:nvSpPr>
        <p:spPr bwMode="auto">
          <a:xfrm>
            <a:off x="7494588" y="7899400"/>
            <a:ext cx="4433887" cy="952500"/>
          </a:xfrm>
          <a:prstGeom prst="rect">
            <a:avLst/>
          </a:prstGeom>
          <a:noFill/>
          <a:ln w="12700">
            <a:noFill/>
            <a:miter lim="800000"/>
            <a:headEnd/>
            <a:tailEnd/>
          </a:ln>
        </p:spPr>
        <p:txBody>
          <a:bodyPr wrap="none" lIns="0" tIns="0" rIns="0" bIns="0" anchor="ctr">
            <a:spAutoFit/>
          </a:bodyPr>
          <a:lstStyle/>
          <a:p>
            <a:pPr algn="ctr" eaLnBrk="1" hangingPunct="1"/>
            <a:r>
              <a:rPr lang="en-US" altLang="en-US" sz="3000">
                <a:solidFill>
                  <a:schemeClr val="tx1"/>
                </a:solidFill>
                <a:latin typeface="Arial Italic" charset="0"/>
                <a:cs typeface="Arial Italic" charset="0"/>
                <a:sym typeface="Arial Italic" charset="0"/>
              </a:rPr>
              <a:t>n</a:t>
            </a:r>
            <a:r>
              <a:rPr lang="en-US" altLang="en-US" sz="3000">
                <a:solidFill>
                  <a:schemeClr val="tx1"/>
                </a:solidFill>
                <a:latin typeface="Arial" charset="0"/>
                <a:cs typeface="Arial" charset="0"/>
                <a:sym typeface="Arial" charset="0"/>
              </a:rPr>
              <a:t> is a discrete variable </a:t>
            </a:r>
          </a:p>
          <a:p>
            <a:pPr algn="ctr" eaLnBrk="1" hangingPunct="1"/>
            <a:r>
              <a:rPr lang="en-US" altLang="en-US" sz="3000">
                <a:solidFill>
                  <a:schemeClr val="tx1"/>
                </a:solidFill>
                <a:latin typeface="Arial" charset="0"/>
                <a:cs typeface="Arial" charset="0"/>
                <a:sym typeface="Arial" charset="0"/>
              </a:rPr>
              <a:t>(only defined for integers)</a:t>
            </a:r>
          </a:p>
        </p:txBody>
      </p:sp>
      <p:sp>
        <p:nvSpPr>
          <p:cNvPr id="10266" name="Rectangle 27"/>
          <p:cNvSpPr>
            <a:spLocks noGrp="1" noChangeArrowheads="1"/>
          </p:cNvSpPr>
          <p:nvPr>
            <p:ph type="body" idx="1"/>
          </p:nvPr>
        </p:nvSpPr>
        <p:spPr/>
        <p:txBody>
          <a:bodyPr anchor="t"/>
          <a:lstStyle/>
          <a:p>
            <a:pPr marL="635000" eaLnBrk="1" hangingPunct="1"/>
            <a:r>
              <a:rPr lang="en-US" altLang="en-US"/>
              <a:t>The physical world is </a:t>
            </a:r>
            <a:r>
              <a:rPr lang="en-US" altLang="en-US">
                <a:solidFill>
                  <a:srgbClr val="0000FF"/>
                </a:solidFill>
              </a:rPr>
              <a:t>continuous</a:t>
            </a:r>
            <a:r>
              <a:rPr lang="en-US" altLang="en-US"/>
              <a:t> in space and time</a:t>
            </a:r>
          </a:p>
          <a:p>
            <a:pPr marL="1143000" lvl="1" eaLnBrk="1" hangingPunct="1"/>
            <a:r>
              <a:rPr lang="en-US" altLang="en-US"/>
              <a:t>Audio signals are (continuous) </a:t>
            </a:r>
            <a:r>
              <a:rPr lang="en-US" altLang="en-US">
                <a:solidFill>
                  <a:srgbClr val="0000FF"/>
                </a:solidFill>
              </a:rPr>
              <a:t>pressure waves</a:t>
            </a:r>
          </a:p>
          <a:p>
            <a:pPr marL="1143000" lvl="1" eaLnBrk="1" hangingPunct="1"/>
            <a:r>
              <a:rPr lang="en-US" altLang="en-US"/>
              <a:t>In analogue audio equipment, audio is represent by continuous </a:t>
            </a:r>
            <a:r>
              <a:rPr lang="en-US" altLang="en-US">
                <a:solidFill>
                  <a:srgbClr val="0000FF"/>
                </a:solidFill>
              </a:rPr>
              <a:t>voltage</a:t>
            </a:r>
            <a:r>
              <a:rPr lang="en-US" altLang="en-US"/>
              <a:t> and </a:t>
            </a:r>
            <a:r>
              <a:rPr lang="en-US" altLang="en-US">
                <a:solidFill>
                  <a:srgbClr val="0000FF"/>
                </a:solidFill>
              </a:rPr>
              <a:t>current</a:t>
            </a:r>
            <a:endParaRPr lang="en-US" altLang="en-US"/>
          </a:p>
          <a:p>
            <a:pPr marL="635000" eaLnBrk="1" hangingPunct="1"/>
            <a:r>
              <a:rPr lang="en-US" altLang="en-US"/>
              <a:t>Computers are </a:t>
            </a:r>
            <a:r>
              <a:rPr lang="en-US" altLang="en-US">
                <a:solidFill>
                  <a:srgbClr val="0000FF"/>
                </a:solidFill>
              </a:rPr>
              <a:t>discrete</a:t>
            </a:r>
            <a:r>
              <a:rPr lang="en-US" altLang="en-US"/>
              <a:t> systems</a:t>
            </a:r>
          </a:p>
          <a:p>
            <a:pPr marL="1143000" lvl="1" eaLnBrk="1" hangingPunct="1"/>
            <a:r>
              <a:rPr lang="en-US" altLang="en-US"/>
              <a:t>Limited temporal and spatial/amplitude resolution</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1"/>
          <p:cNvGrpSpPr>
            <a:grpSpLocks/>
          </p:cNvGrpSpPr>
          <p:nvPr/>
        </p:nvGrpSpPr>
        <p:grpSpPr bwMode="auto">
          <a:xfrm>
            <a:off x="646113" y="3922713"/>
            <a:ext cx="5221287" cy="3133725"/>
            <a:chOff x="0" y="0"/>
            <a:chExt cx="3288" cy="1973"/>
          </a:xfrm>
        </p:grpSpPr>
        <p:grpSp>
          <p:nvGrpSpPr>
            <p:cNvPr id="11270" name="Group 3"/>
            <p:cNvGrpSpPr>
              <a:grpSpLocks/>
            </p:cNvGrpSpPr>
            <p:nvPr/>
          </p:nvGrpSpPr>
          <p:grpSpPr bwMode="auto">
            <a:xfrm>
              <a:off x="0" y="0"/>
              <a:ext cx="3288" cy="1973"/>
              <a:chOff x="0" y="0"/>
              <a:chExt cx="3288" cy="1973"/>
            </a:xfrm>
          </p:grpSpPr>
          <p:pic>
            <p:nvPicPr>
              <p:cNvPr id="11288" name="Picture 1"/>
              <p:cNvPicPr>
                <a:picLocks noChangeAspect="1" noChangeArrowheads="1"/>
              </p:cNvPicPr>
              <p:nvPr/>
            </p:nvPicPr>
            <p:blipFill>
              <a:blip r:embed="rId2" cstate="print"/>
              <a:srcRect l="18391" t="20140" r="18657" b="19905"/>
              <a:stretch>
                <a:fillRect/>
              </a:stretch>
            </p:blipFill>
            <p:spPr bwMode="auto">
              <a:xfrm>
                <a:off x="35" y="0"/>
                <a:ext cx="3199" cy="1973"/>
              </a:xfrm>
              <a:prstGeom prst="rect">
                <a:avLst/>
              </a:prstGeom>
              <a:noFill/>
              <a:ln w="12700">
                <a:noFill/>
                <a:miter lim="800000"/>
                <a:headEnd/>
                <a:tailEnd/>
              </a:ln>
            </p:spPr>
          </p:pic>
          <p:sp>
            <p:nvSpPr>
              <p:cNvPr id="11289" name="Line 2"/>
              <p:cNvSpPr>
                <a:spLocks noChangeShapeType="1"/>
              </p:cNvSpPr>
              <p:nvPr/>
            </p:nvSpPr>
            <p:spPr bwMode="auto">
              <a:xfrm>
                <a:off x="0" y="994"/>
                <a:ext cx="3288" cy="0"/>
              </a:xfrm>
              <a:prstGeom prst="line">
                <a:avLst/>
              </a:prstGeom>
              <a:noFill/>
              <a:ln w="38100">
                <a:solidFill>
                  <a:srgbClr val="777777"/>
                </a:solidFill>
                <a:miter lim="800000"/>
                <a:headEnd/>
                <a:tailEnd/>
              </a:ln>
            </p:spPr>
            <p:txBody>
              <a:bodyPr lIns="0" tIns="0" rIns="0" bIns="0"/>
              <a:lstStyle/>
              <a:p>
                <a:endParaRPr lang="en-US"/>
              </a:p>
            </p:txBody>
          </p:sp>
        </p:grpSp>
        <p:sp>
          <p:nvSpPr>
            <p:cNvPr id="11271" name="Line 4"/>
            <p:cNvSpPr>
              <a:spLocks noChangeShapeType="1"/>
            </p:cNvSpPr>
            <p:nvPr/>
          </p:nvSpPr>
          <p:spPr bwMode="auto">
            <a:xfrm rot="10800000" flipH="1">
              <a:off x="433" y="968"/>
              <a:ext cx="5" cy="57"/>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72" name="Line 5"/>
            <p:cNvSpPr>
              <a:spLocks noChangeShapeType="1"/>
            </p:cNvSpPr>
            <p:nvPr/>
          </p:nvSpPr>
          <p:spPr bwMode="auto">
            <a:xfrm rot="10800000" flipH="1">
              <a:off x="232" y="464"/>
              <a:ext cx="0" cy="551"/>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73" name="Line 6"/>
            <p:cNvSpPr>
              <a:spLocks noChangeShapeType="1"/>
            </p:cNvSpPr>
            <p:nvPr/>
          </p:nvSpPr>
          <p:spPr bwMode="auto">
            <a:xfrm rot="10800000" flipH="1">
              <a:off x="40" y="967"/>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74" name="Line 7"/>
            <p:cNvSpPr>
              <a:spLocks noChangeShapeType="1"/>
            </p:cNvSpPr>
            <p:nvPr/>
          </p:nvSpPr>
          <p:spPr bwMode="auto">
            <a:xfrm>
              <a:off x="632" y="984"/>
              <a:ext cx="2" cy="525"/>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75" name="Line 8"/>
            <p:cNvSpPr>
              <a:spLocks noChangeShapeType="1"/>
            </p:cNvSpPr>
            <p:nvPr/>
          </p:nvSpPr>
          <p:spPr bwMode="auto">
            <a:xfrm rot="10800000" flipH="1">
              <a:off x="1224"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76" name="Line 9"/>
            <p:cNvSpPr>
              <a:spLocks noChangeShapeType="1"/>
            </p:cNvSpPr>
            <p:nvPr/>
          </p:nvSpPr>
          <p:spPr bwMode="auto">
            <a:xfrm rot="10800000" flipH="1">
              <a:off x="1024" y="471"/>
              <a:ext cx="0" cy="551"/>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77" name="Line 10"/>
            <p:cNvSpPr>
              <a:spLocks noChangeShapeType="1"/>
            </p:cNvSpPr>
            <p:nvPr/>
          </p:nvSpPr>
          <p:spPr bwMode="auto">
            <a:xfrm rot="10800000" flipH="1">
              <a:off x="832"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78" name="Line 11"/>
            <p:cNvSpPr>
              <a:spLocks noChangeShapeType="1"/>
            </p:cNvSpPr>
            <p:nvPr/>
          </p:nvSpPr>
          <p:spPr bwMode="auto">
            <a:xfrm>
              <a:off x="1424" y="992"/>
              <a:ext cx="2" cy="525"/>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79" name="Line 12"/>
            <p:cNvSpPr>
              <a:spLocks noChangeShapeType="1"/>
            </p:cNvSpPr>
            <p:nvPr/>
          </p:nvSpPr>
          <p:spPr bwMode="auto">
            <a:xfrm rot="10800000" flipH="1">
              <a:off x="2016"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80" name="Line 13"/>
            <p:cNvSpPr>
              <a:spLocks noChangeShapeType="1"/>
            </p:cNvSpPr>
            <p:nvPr/>
          </p:nvSpPr>
          <p:spPr bwMode="auto">
            <a:xfrm rot="10800000" flipH="1">
              <a:off x="1816" y="471"/>
              <a:ext cx="0" cy="551"/>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81" name="Line 14"/>
            <p:cNvSpPr>
              <a:spLocks noChangeShapeType="1"/>
            </p:cNvSpPr>
            <p:nvPr/>
          </p:nvSpPr>
          <p:spPr bwMode="auto">
            <a:xfrm rot="10800000" flipH="1">
              <a:off x="1624"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82" name="Line 15"/>
            <p:cNvSpPr>
              <a:spLocks noChangeShapeType="1"/>
            </p:cNvSpPr>
            <p:nvPr/>
          </p:nvSpPr>
          <p:spPr bwMode="auto">
            <a:xfrm>
              <a:off x="2216" y="992"/>
              <a:ext cx="2" cy="525"/>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83" name="Line 16"/>
            <p:cNvSpPr>
              <a:spLocks noChangeShapeType="1"/>
            </p:cNvSpPr>
            <p:nvPr/>
          </p:nvSpPr>
          <p:spPr bwMode="auto">
            <a:xfrm rot="10800000" flipH="1">
              <a:off x="2824"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84" name="Line 17"/>
            <p:cNvSpPr>
              <a:spLocks noChangeShapeType="1"/>
            </p:cNvSpPr>
            <p:nvPr/>
          </p:nvSpPr>
          <p:spPr bwMode="auto">
            <a:xfrm rot="10800000" flipH="1">
              <a:off x="2624" y="471"/>
              <a:ext cx="0" cy="551"/>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85" name="Line 18"/>
            <p:cNvSpPr>
              <a:spLocks noChangeShapeType="1"/>
            </p:cNvSpPr>
            <p:nvPr/>
          </p:nvSpPr>
          <p:spPr bwMode="auto">
            <a:xfrm rot="10800000" flipH="1">
              <a:off x="2424"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86" name="Line 19"/>
            <p:cNvSpPr>
              <a:spLocks noChangeShapeType="1"/>
            </p:cNvSpPr>
            <p:nvPr/>
          </p:nvSpPr>
          <p:spPr bwMode="auto">
            <a:xfrm>
              <a:off x="3024" y="992"/>
              <a:ext cx="2" cy="525"/>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1287" name="Line 20"/>
            <p:cNvSpPr>
              <a:spLocks noChangeShapeType="1"/>
            </p:cNvSpPr>
            <p:nvPr/>
          </p:nvSpPr>
          <p:spPr bwMode="auto">
            <a:xfrm rot="10800000" flipH="1">
              <a:off x="3224" y="967"/>
              <a:ext cx="5" cy="56"/>
            </a:xfrm>
            <a:prstGeom prst="line">
              <a:avLst/>
            </a:prstGeom>
            <a:noFill/>
            <a:ln w="38100">
              <a:solidFill>
                <a:srgbClr val="FF0000"/>
              </a:solidFill>
              <a:miter lim="800000"/>
              <a:headEnd/>
              <a:tailEnd type="oval" w="med" len="med"/>
            </a:ln>
          </p:spPr>
          <p:txBody>
            <a:bodyPr lIns="0" tIns="0" rIns="0" bIns="0"/>
            <a:lstStyle/>
            <a:p>
              <a:endParaRPr lang="en-US"/>
            </a:p>
          </p:txBody>
        </p:sp>
      </p:grpSp>
      <p:pic>
        <p:nvPicPr>
          <p:cNvPr id="11267" name="Picture 22"/>
          <p:cNvPicPr>
            <a:picLocks noChangeAspect="1" noChangeArrowheads="1"/>
          </p:cNvPicPr>
          <p:nvPr/>
        </p:nvPicPr>
        <p:blipFill>
          <a:blip r:embed="rId3" cstate="print"/>
          <a:srcRect/>
          <a:stretch>
            <a:fillRect/>
          </a:stretch>
        </p:blipFill>
        <p:spPr bwMode="auto">
          <a:xfrm>
            <a:off x="6477000" y="5257800"/>
            <a:ext cx="5956300" cy="469900"/>
          </a:xfrm>
          <a:prstGeom prst="rect">
            <a:avLst/>
          </a:prstGeom>
          <a:noFill/>
          <a:ln w="12700">
            <a:noFill/>
            <a:miter lim="800000"/>
            <a:headEnd/>
            <a:tailEnd/>
          </a:ln>
        </p:spPr>
      </p:pic>
      <p:sp>
        <p:nvSpPr>
          <p:cNvPr id="11268" name="Rectangle 23"/>
          <p:cNvSpPr>
            <a:spLocks noGrp="1" noChangeArrowheads="1"/>
          </p:cNvSpPr>
          <p:nvPr>
            <p:ph type="title"/>
          </p:nvPr>
        </p:nvSpPr>
        <p:spPr/>
        <p:txBody>
          <a:bodyPr/>
          <a:lstStyle/>
          <a:p>
            <a:pPr eaLnBrk="1" hangingPunct="1"/>
            <a:r>
              <a:rPr lang="en-US" altLang="en-US"/>
              <a:t>Sampling</a:t>
            </a:r>
          </a:p>
        </p:txBody>
      </p:sp>
      <p:sp>
        <p:nvSpPr>
          <p:cNvPr id="11269" name="Rectangle 24"/>
          <p:cNvSpPr>
            <a:spLocks noGrp="1" noChangeArrowheads="1"/>
          </p:cNvSpPr>
          <p:nvPr>
            <p:ph type="body" idx="1"/>
          </p:nvPr>
        </p:nvSpPr>
        <p:spPr>
          <a:xfrm>
            <a:off x="114300" y="1130300"/>
            <a:ext cx="12814300" cy="8407400"/>
          </a:xfrm>
        </p:spPr>
        <p:txBody>
          <a:bodyPr anchor="t"/>
          <a:lstStyle/>
          <a:p>
            <a:pPr marL="635000" eaLnBrk="1" hangingPunct="1"/>
            <a:r>
              <a:rPr lang="en-US" altLang="en-US"/>
              <a:t>Discrete </a:t>
            </a:r>
            <a:r>
              <a:rPr lang="en-US" altLang="en-US">
                <a:solidFill>
                  <a:srgbClr val="0000FF"/>
                </a:solidFill>
              </a:rPr>
              <a:t>sequences</a:t>
            </a:r>
            <a:r>
              <a:rPr lang="en-US" altLang="en-US"/>
              <a:t> do not have to represent any continuous or physical quantity</a:t>
            </a:r>
          </a:p>
          <a:p>
            <a:pPr marL="1143000" lvl="1" eaLnBrk="1" hangingPunct="1"/>
            <a:r>
              <a:rPr lang="en-US" altLang="en-US"/>
              <a:t>In the audio world, we often work with </a:t>
            </a:r>
            <a:r>
              <a:rPr lang="en-US" altLang="en-US">
                <a:solidFill>
                  <a:srgbClr val="0000FF"/>
                </a:solidFill>
              </a:rPr>
              <a:t>sampled</a:t>
            </a:r>
            <a:r>
              <a:rPr lang="en-US" altLang="en-US"/>
              <a:t> audio</a:t>
            </a:r>
          </a:p>
          <a:p>
            <a:pPr marL="635000" eaLnBrk="1" hangingPunct="1"/>
            <a:r>
              <a:rPr lang="en-US" altLang="en-US">
                <a:solidFill>
                  <a:srgbClr val="0000FF"/>
                </a:solidFill>
              </a:rPr>
              <a:t>Sampling</a:t>
            </a:r>
            <a:r>
              <a:rPr lang="en-US" altLang="en-US"/>
              <a:t> = converting continuous time to discrete</a:t>
            </a:r>
          </a:p>
          <a:p>
            <a:pPr marL="635000" eaLnBrk="1" hangingPunct="1"/>
            <a:r>
              <a:rPr lang="en-US" altLang="en-US">
                <a:solidFill>
                  <a:srgbClr val="0000FF"/>
                </a:solidFill>
              </a:rPr>
              <a:t>Reconstruction</a:t>
            </a:r>
            <a:r>
              <a:rPr lang="en-US" altLang="en-US"/>
              <a:t> = discrete to continuous</a:t>
            </a:r>
          </a:p>
          <a:p>
            <a:pPr marL="635000" eaLnBrk="1" hangingPunct="1">
              <a:spcBef>
                <a:spcPts val="18200"/>
              </a:spcBef>
            </a:pPr>
            <a:r>
              <a:rPr lang="en-US" altLang="en-US" i="1">
                <a:latin typeface="Times New Roman" pitchFamily="18" charset="0"/>
                <a:cs typeface="Times New Roman" pitchFamily="18" charset="0"/>
                <a:sym typeface="Arial Italic" charset="0"/>
              </a:rPr>
              <a:t>T</a:t>
            </a:r>
            <a:r>
              <a:rPr lang="en-US" altLang="en-US"/>
              <a:t> is called the </a:t>
            </a:r>
            <a:r>
              <a:rPr lang="en-US" altLang="en-US">
                <a:solidFill>
                  <a:srgbClr val="0000FF"/>
                </a:solidFill>
              </a:rPr>
              <a:t>sampling period</a:t>
            </a:r>
          </a:p>
          <a:p>
            <a:pPr marL="1143000" lvl="1" eaLnBrk="1" hangingPunct="1"/>
            <a:r>
              <a:rPr lang="en-US" altLang="en-US">
                <a:latin typeface="Times New Roman" pitchFamily="18" charset="0"/>
                <a:cs typeface="Times New Roman" pitchFamily="18" charset="0"/>
              </a:rPr>
              <a:t>1/</a:t>
            </a:r>
            <a:r>
              <a:rPr lang="en-US" altLang="en-US" i="1">
                <a:latin typeface="Times New Roman" pitchFamily="18" charset="0"/>
                <a:cs typeface="Times New Roman" pitchFamily="18" charset="0"/>
                <a:sym typeface="Arial Italic" charset="0"/>
              </a:rPr>
              <a:t>T</a:t>
            </a:r>
            <a:r>
              <a:rPr lang="en-US" altLang="en-US"/>
              <a:t> is the </a:t>
            </a:r>
            <a:r>
              <a:rPr lang="en-US" altLang="en-US">
                <a:solidFill>
                  <a:srgbClr val="0000FF"/>
                </a:solidFill>
              </a:rPr>
              <a:t>sampling frequency</a:t>
            </a:r>
            <a:r>
              <a:rPr lang="en-US" altLang="en-US"/>
              <a:t> or </a:t>
            </a:r>
            <a:r>
              <a:rPr lang="en-US" altLang="en-US">
                <a:solidFill>
                  <a:srgbClr val="0000FF"/>
                </a:solidFill>
              </a:rPr>
              <a:t>sample rate</a:t>
            </a:r>
            <a:r>
              <a:rPr lang="en-US" altLang="en-US"/>
              <a:t> (</a:t>
            </a:r>
            <a:r>
              <a:rPr lang="en-US" altLang="en-US" i="1">
                <a:latin typeface="Times New Roman" pitchFamily="18" charset="0"/>
                <a:cs typeface="Times New Roman" pitchFamily="18" charset="0"/>
                <a:sym typeface="Arial Italic" charset="0"/>
              </a:rPr>
              <a:t>f</a:t>
            </a:r>
            <a:r>
              <a:rPr lang="en-US" altLang="en-US" i="1" baseline="-6000">
                <a:latin typeface="Times New Roman" pitchFamily="18" charset="0"/>
                <a:cs typeface="Times New Roman" pitchFamily="18" charset="0"/>
                <a:sym typeface="Arial Italic" charset="0"/>
              </a:rPr>
              <a:t>s</a:t>
            </a:r>
            <a:r>
              <a:rPr lang="en-US" altLang="en-US"/>
              <a: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p:cNvPicPr>
            <a:picLocks noChangeAspect="1" noChangeArrowheads="1"/>
          </p:cNvPicPr>
          <p:nvPr/>
        </p:nvPicPr>
        <p:blipFill>
          <a:blip r:embed="rId2" cstate="print"/>
          <a:srcRect l="20697" t="19890" r="14989" b="20110"/>
          <a:stretch>
            <a:fillRect/>
          </a:stretch>
        </p:blipFill>
        <p:spPr bwMode="auto">
          <a:xfrm>
            <a:off x="6832600" y="3870325"/>
            <a:ext cx="5359400" cy="3238500"/>
          </a:xfrm>
          <a:prstGeom prst="rect">
            <a:avLst/>
          </a:prstGeom>
          <a:noFill/>
          <a:ln w="12700">
            <a:noFill/>
            <a:miter lim="800000"/>
            <a:headEnd/>
            <a:tailEnd/>
          </a:ln>
        </p:spPr>
      </p:pic>
      <p:sp>
        <p:nvSpPr>
          <p:cNvPr id="12291" name="Line 2"/>
          <p:cNvSpPr>
            <a:spLocks noChangeShapeType="1"/>
          </p:cNvSpPr>
          <p:nvPr/>
        </p:nvSpPr>
        <p:spPr bwMode="auto">
          <a:xfrm>
            <a:off x="6832600" y="5473700"/>
            <a:ext cx="5353050" cy="0"/>
          </a:xfrm>
          <a:prstGeom prst="line">
            <a:avLst/>
          </a:prstGeom>
          <a:noFill/>
          <a:ln w="38100">
            <a:solidFill>
              <a:srgbClr val="777777"/>
            </a:solidFill>
            <a:miter lim="800000"/>
            <a:headEnd/>
            <a:tailEnd/>
          </a:ln>
        </p:spPr>
        <p:txBody>
          <a:bodyPr lIns="0" tIns="0" rIns="0" bIns="0"/>
          <a:lstStyle/>
          <a:p>
            <a:endParaRPr lang="en-US"/>
          </a:p>
        </p:txBody>
      </p:sp>
      <p:sp>
        <p:nvSpPr>
          <p:cNvPr id="12292" name="Rectangle 3"/>
          <p:cNvSpPr>
            <a:spLocks noGrp="1" noChangeArrowheads="1"/>
          </p:cNvSpPr>
          <p:nvPr>
            <p:ph type="title"/>
          </p:nvPr>
        </p:nvSpPr>
        <p:spPr/>
        <p:txBody>
          <a:bodyPr/>
          <a:lstStyle/>
          <a:p>
            <a:pPr eaLnBrk="1" hangingPunct="1"/>
            <a:r>
              <a:rPr lang="en-US" altLang="en-US"/>
              <a:t>Sampling 2</a:t>
            </a:r>
          </a:p>
        </p:txBody>
      </p:sp>
      <p:grpSp>
        <p:nvGrpSpPr>
          <p:cNvPr id="12293" name="Group 24"/>
          <p:cNvGrpSpPr>
            <a:grpSpLocks/>
          </p:cNvGrpSpPr>
          <p:nvPr/>
        </p:nvGrpSpPr>
        <p:grpSpPr bwMode="auto">
          <a:xfrm>
            <a:off x="785813" y="3894138"/>
            <a:ext cx="5221287" cy="3133725"/>
            <a:chOff x="0" y="0"/>
            <a:chExt cx="3288" cy="1973"/>
          </a:xfrm>
        </p:grpSpPr>
        <p:grpSp>
          <p:nvGrpSpPr>
            <p:cNvPr id="12312" name="Group 6"/>
            <p:cNvGrpSpPr>
              <a:grpSpLocks/>
            </p:cNvGrpSpPr>
            <p:nvPr/>
          </p:nvGrpSpPr>
          <p:grpSpPr bwMode="auto">
            <a:xfrm>
              <a:off x="0" y="0"/>
              <a:ext cx="3288" cy="1973"/>
              <a:chOff x="0" y="0"/>
              <a:chExt cx="3288" cy="1973"/>
            </a:xfrm>
          </p:grpSpPr>
          <p:pic>
            <p:nvPicPr>
              <p:cNvPr id="12330" name="Picture 4"/>
              <p:cNvPicPr>
                <a:picLocks noChangeAspect="1" noChangeArrowheads="1"/>
              </p:cNvPicPr>
              <p:nvPr/>
            </p:nvPicPr>
            <p:blipFill>
              <a:blip r:embed="rId3" cstate="print"/>
              <a:srcRect l="18391" t="20140" r="18657" b="19905"/>
              <a:stretch>
                <a:fillRect/>
              </a:stretch>
            </p:blipFill>
            <p:spPr bwMode="auto">
              <a:xfrm>
                <a:off x="35" y="0"/>
                <a:ext cx="3199" cy="1973"/>
              </a:xfrm>
              <a:prstGeom prst="rect">
                <a:avLst/>
              </a:prstGeom>
              <a:noFill/>
              <a:ln w="12700">
                <a:noFill/>
                <a:miter lim="800000"/>
                <a:headEnd/>
                <a:tailEnd/>
              </a:ln>
            </p:spPr>
          </p:pic>
          <p:sp>
            <p:nvSpPr>
              <p:cNvPr id="12331" name="Line 5"/>
              <p:cNvSpPr>
                <a:spLocks noChangeShapeType="1"/>
              </p:cNvSpPr>
              <p:nvPr/>
            </p:nvSpPr>
            <p:spPr bwMode="auto">
              <a:xfrm>
                <a:off x="0" y="994"/>
                <a:ext cx="3288" cy="0"/>
              </a:xfrm>
              <a:prstGeom prst="line">
                <a:avLst/>
              </a:prstGeom>
              <a:noFill/>
              <a:ln w="38100">
                <a:solidFill>
                  <a:srgbClr val="777777"/>
                </a:solidFill>
                <a:miter lim="800000"/>
                <a:headEnd/>
                <a:tailEnd/>
              </a:ln>
            </p:spPr>
            <p:txBody>
              <a:bodyPr lIns="0" tIns="0" rIns="0" bIns="0"/>
              <a:lstStyle/>
              <a:p>
                <a:endParaRPr lang="en-US"/>
              </a:p>
            </p:txBody>
          </p:sp>
        </p:grpSp>
        <p:sp>
          <p:nvSpPr>
            <p:cNvPr id="12313" name="Line 7"/>
            <p:cNvSpPr>
              <a:spLocks noChangeShapeType="1"/>
            </p:cNvSpPr>
            <p:nvPr/>
          </p:nvSpPr>
          <p:spPr bwMode="auto">
            <a:xfrm rot="10800000" flipH="1">
              <a:off x="433" y="968"/>
              <a:ext cx="5" cy="57"/>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14" name="Line 8"/>
            <p:cNvSpPr>
              <a:spLocks noChangeShapeType="1"/>
            </p:cNvSpPr>
            <p:nvPr/>
          </p:nvSpPr>
          <p:spPr bwMode="auto">
            <a:xfrm rot="10800000" flipH="1">
              <a:off x="232" y="464"/>
              <a:ext cx="0" cy="551"/>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15" name="Line 9"/>
            <p:cNvSpPr>
              <a:spLocks noChangeShapeType="1"/>
            </p:cNvSpPr>
            <p:nvPr/>
          </p:nvSpPr>
          <p:spPr bwMode="auto">
            <a:xfrm rot="10800000" flipH="1">
              <a:off x="40" y="967"/>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16" name="Line 10"/>
            <p:cNvSpPr>
              <a:spLocks noChangeShapeType="1"/>
            </p:cNvSpPr>
            <p:nvPr/>
          </p:nvSpPr>
          <p:spPr bwMode="auto">
            <a:xfrm>
              <a:off x="632" y="984"/>
              <a:ext cx="2" cy="525"/>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17" name="Line 11"/>
            <p:cNvSpPr>
              <a:spLocks noChangeShapeType="1"/>
            </p:cNvSpPr>
            <p:nvPr/>
          </p:nvSpPr>
          <p:spPr bwMode="auto">
            <a:xfrm rot="10800000" flipH="1">
              <a:off x="1224"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18" name="Line 12"/>
            <p:cNvSpPr>
              <a:spLocks noChangeShapeType="1"/>
            </p:cNvSpPr>
            <p:nvPr/>
          </p:nvSpPr>
          <p:spPr bwMode="auto">
            <a:xfrm rot="10800000" flipH="1">
              <a:off x="1024" y="471"/>
              <a:ext cx="0" cy="551"/>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19" name="Line 13"/>
            <p:cNvSpPr>
              <a:spLocks noChangeShapeType="1"/>
            </p:cNvSpPr>
            <p:nvPr/>
          </p:nvSpPr>
          <p:spPr bwMode="auto">
            <a:xfrm rot="10800000" flipH="1">
              <a:off x="832"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20" name="Line 14"/>
            <p:cNvSpPr>
              <a:spLocks noChangeShapeType="1"/>
            </p:cNvSpPr>
            <p:nvPr/>
          </p:nvSpPr>
          <p:spPr bwMode="auto">
            <a:xfrm>
              <a:off x="1424" y="992"/>
              <a:ext cx="2" cy="525"/>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21" name="Line 15"/>
            <p:cNvSpPr>
              <a:spLocks noChangeShapeType="1"/>
            </p:cNvSpPr>
            <p:nvPr/>
          </p:nvSpPr>
          <p:spPr bwMode="auto">
            <a:xfrm rot="10800000" flipH="1">
              <a:off x="2016"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22" name="Line 16"/>
            <p:cNvSpPr>
              <a:spLocks noChangeShapeType="1"/>
            </p:cNvSpPr>
            <p:nvPr/>
          </p:nvSpPr>
          <p:spPr bwMode="auto">
            <a:xfrm rot="10800000" flipH="1">
              <a:off x="1816" y="471"/>
              <a:ext cx="0" cy="551"/>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23" name="Line 17"/>
            <p:cNvSpPr>
              <a:spLocks noChangeShapeType="1"/>
            </p:cNvSpPr>
            <p:nvPr/>
          </p:nvSpPr>
          <p:spPr bwMode="auto">
            <a:xfrm rot="10800000" flipH="1">
              <a:off x="1624"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24" name="Line 18"/>
            <p:cNvSpPr>
              <a:spLocks noChangeShapeType="1"/>
            </p:cNvSpPr>
            <p:nvPr/>
          </p:nvSpPr>
          <p:spPr bwMode="auto">
            <a:xfrm>
              <a:off x="2216" y="992"/>
              <a:ext cx="2" cy="525"/>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25" name="Line 19"/>
            <p:cNvSpPr>
              <a:spLocks noChangeShapeType="1"/>
            </p:cNvSpPr>
            <p:nvPr/>
          </p:nvSpPr>
          <p:spPr bwMode="auto">
            <a:xfrm rot="10800000" flipH="1">
              <a:off x="2824"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26" name="Line 20"/>
            <p:cNvSpPr>
              <a:spLocks noChangeShapeType="1"/>
            </p:cNvSpPr>
            <p:nvPr/>
          </p:nvSpPr>
          <p:spPr bwMode="auto">
            <a:xfrm rot="10800000" flipH="1">
              <a:off x="2624" y="471"/>
              <a:ext cx="0" cy="551"/>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27" name="Line 21"/>
            <p:cNvSpPr>
              <a:spLocks noChangeShapeType="1"/>
            </p:cNvSpPr>
            <p:nvPr/>
          </p:nvSpPr>
          <p:spPr bwMode="auto">
            <a:xfrm rot="10800000" flipH="1">
              <a:off x="2424" y="975"/>
              <a:ext cx="5" cy="56"/>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28" name="Line 22"/>
            <p:cNvSpPr>
              <a:spLocks noChangeShapeType="1"/>
            </p:cNvSpPr>
            <p:nvPr/>
          </p:nvSpPr>
          <p:spPr bwMode="auto">
            <a:xfrm>
              <a:off x="3024" y="992"/>
              <a:ext cx="2" cy="525"/>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29" name="Line 23"/>
            <p:cNvSpPr>
              <a:spLocks noChangeShapeType="1"/>
            </p:cNvSpPr>
            <p:nvPr/>
          </p:nvSpPr>
          <p:spPr bwMode="auto">
            <a:xfrm rot="10800000" flipH="1">
              <a:off x="3224" y="967"/>
              <a:ext cx="5" cy="56"/>
            </a:xfrm>
            <a:prstGeom prst="line">
              <a:avLst/>
            </a:prstGeom>
            <a:noFill/>
            <a:ln w="38100">
              <a:solidFill>
                <a:srgbClr val="FF0000"/>
              </a:solidFill>
              <a:miter lim="800000"/>
              <a:headEnd/>
              <a:tailEnd type="oval" w="med" len="med"/>
            </a:ln>
          </p:spPr>
          <p:txBody>
            <a:bodyPr lIns="0" tIns="0" rIns="0" bIns="0"/>
            <a:lstStyle/>
            <a:p>
              <a:endParaRPr lang="en-US"/>
            </a:p>
          </p:txBody>
        </p:sp>
      </p:grpSp>
      <p:sp>
        <p:nvSpPr>
          <p:cNvPr id="12294" name="Line 25"/>
          <p:cNvSpPr>
            <a:spLocks noChangeShapeType="1"/>
          </p:cNvSpPr>
          <p:nvPr/>
        </p:nvSpPr>
        <p:spPr bwMode="auto">
          <a:xfrm rot="10800000" flipH="1">
            <a:off x="7558088" y="5432425"/>
            <a:ext cx="7937" cy="90488"/>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295" name="Line 26"/>
          <p:cNvSpPr>
            <a:spLocks noChangeShapeType="1"/>
          </p:cNvSpPr>
          <p:nvPr/>
        </p:nvSpPr>
        <p:spPr bwMode="auto">
          <a:xfrm rot="10800000" flipH="1">
            <a:off x="7239000" y="4632325"/>
            <a:ext cx="0" cy="874713"/>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296" name="Line 27"/>
          <p:cNvSpPr>
            <a:spLocks noChangeShapeType="1"/>
          </p:cNvSpPr>
          <p:nvPr/>
        </p:nvSpPr>
        <p:spPr bwMode="auto">
          <a:xfrm rot="10800000" flipH="1">
            <a:off x="6908800" y="5430838"/>
            <a:ext cx="7938" cy="88900"/>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297" name="Line 28"/>
          <p:cNvSpPr>
            <a:spLocks noChangeShapeType="1"/>
          </p:cNvSpPr>
          <p:nvPr/>
        </p:nvSpPr>
        <p:spPr bwMode="auto">
          <a:xfrm>
            <a:off x="7874000" y="5457825"/>
            <a:ext cx="3175" cy="833438"/>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298" name="Line 29"/>
          <p:cNvSpPr>
            <a:spLocks noChangeShapeType="1"/>
          </p:cNvSpPr>
          <p:nvPr/>
        </p:nvSpPr>
        <p:spPr bwMode="auto">
          <a:xfrm rot="10800000" flipH="1">
            <a:off x="8864600" y="5443538"/>
            <a:ext cx="7938" cy="88900"/>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299" name="Line 30"/>
          <p:cNvSpPr>
            <a:spLocks noChangeShapeType="1"/>
          </p:cNvSpPr>
          <p:nvPr/>
        </p:nvSpPr>
        <p:spPr bwMode="auto">
          <a:xfrm rot="10800000" flipH="1">
            <a:off x="8547100" y="4643438"/>
            <a:ext cx="0" cy="874712"/>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00" name="Line 31"/>
          <p:cNvSpPr>
            <a:spLocks noChangeShapeType="1"/>
          </p:cNvSpPr>
          <p:nvPr/>
        </p:nvSpPr>
        <p:spPr bwMode="auto">
          <a:xfrm rot="10800000" flipH="1">
            <a:off x="8204200" y="5443538"/>
            <a:ext cx="7938" cy="88900"/>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01" name="Line 32"/>
          <p:cNvSpPr>
            <a:spLocks noChangeShapeType="1"/>
          </p:cNvSpPr>
          <p:nvPr/>
        </p:nvSpPr>
        <p:spPr bwMode="auto">
          <a:xfrm>
            <a:off x="9182100" y="5470525"/>
            <a:ext cx="3175" cy="833438"/>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02" name="Line 33"/>
          <p:cNvSpPr>
            <a:spLocks noChangeShapeType="1"/>
          </p:cNvSpPr>
          <p:nvPr/>
        </p:nvSpPr>
        <p:spPr bwMode="auto">
          <a:xfrm rot="10800000" flipH="1">
            <a:off x="10134600" y="5443538"/>
            <a:ext cx="7938" cy="88900"/>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03" name="Line 34"/>
          <p:cNvSpPr>
            <a:spLocks noChangeShapeType="1"/>
          </p:cNvSpPr>
          <p:nvPr/>
        </p:nvSpPr>
        <p:spPr bwMode="auto">
          <a:xfrm rot="10800000" flipH="1">
            <a:off x="9842500" y="4643438"/>
            <a:ext cx="0" cy="874712"/>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04" name="Line 35"/>
          <p:cNvSpPr>
            <a:spLocks noChangeShapeType="1"/>
          </p:cNvSpPr>
          <p:nvPr/>
        </p:nvSpPr>
        <p:spPr bwMode="auto">
          <a:xfrm rot="10800000" flipH="1">
            <a:off x="9512300" y="5443538"/>
            <a:ext cx="7938" cy="88900"/>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05" name="Line 36"/>
          <p:cNvSpPr>
            <a:spLocks noChangeShapeType="1"/>
          </p:cNvSpPr>
          <p:nvPr/>
        </p:nvSpPr>
        <p:spPr bwMode="auto">
          <a:xfrm>
            <a:off x="10477500" y="5470525"/>
            <a:ext cx="3175" cy="833438"/>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06" name="Line 37"/>
          <p:cNvSpPr>
            <a:spLocks noChangeShapeType="1"/>
          </p:cNvSpPr>
          <p:nvPr/>
        </p:nvSpPr>
        <p:spPr bwMode="auto">
          <a:xfrm rot="10800000" flipH="1">
            <a:off x="11468100" y="5443538"/>
            <a:ext cx="7938" cy="88900"/>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07" name="Line 38"/>
          <p:cNvSpPr>
            <a:spLocks noChangeShapeType="1"/>
          </p:cNvSpPr>
          <p:nvPr/>
        </p:nvSpPr>
        <p:spPr bwMode="auto">
          <a:xfrm rot="10800000" flipH="1">
            <a:off x="11150600" y="4643438"/>
            <a:ext cx="0" cy="874712"/>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08" name="Line 39"/>
          <p:cNvSpPr>
            <a:spLocks noChangeShapeType="1"/>
          </p:cNvSpPr>
          <p:nvPr/>
        </p:nvSpPr>
        <p:spPr bwMode="auto">
          <a:xfrm rot="10800000" flipH="1">
            <a:off x="10833100" y="5443538"/>
            <a:ext cx="7938" cy="88900"/>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09" name="Line 40"/>
          <p:cNvSpPr>
            <a:spLocks noChangeShapeType="1"/>
          </p:cNvSpPr>
          <p:nvPr/>
        </p:nvSpPr>
        <p:spPr bwMode="auto">
          <a:xfrm>
            <a:off x="11785600" y="5470525"/>
            <a:ext cx="3175" cy="833438"/>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10" name="Line 41"/>
          <p:cNvSpPr>
            <a:spLocks noChangeShapeType="1"/>
          </p:cNvSpPr>
          <p:nvPr/>
        </p:nvSpPr>
        <p:spPr bwMode="auto">
          <a:xfrm rot="10800000" flipH="1">
            <a:off x="12166600" y="5443538"/>
            <a:ext cx="7938" cy="88900"/>
          </a:xfrm>
          <a:prstGeom prst="line">
            <a:avLst/>
          </a:prstGeom>
          <a:noFill/>
          <a:ln w="38100">
            <a:solidFill>
              <a:srgbClr val="FF0000"/>
            </a:solidFill>
            <a:miter lim="800000"/>
            <a:headEnd/>
            <a:tailEnd type="oval" w="med" len="med"/>
          </a:ln>
        </p:spPr>
        <p:txBody>
          <a:bodyPr lIns="0" tIns="0" rIns="0" bIns="0"/>
          <a:lstStyle/>
          <a:p>
            <a:endParaRPr lang="en-US"/>
          </a:p>
        </p:txBody>
      </p:sp>
      <p:sp>
        <p:nvSpPr>
          <p:cNvPr id="12311" name="Rectangle 42"/>
          <p:cNvSpPr>
            <a:spLocks noGrp="1" noChangeArrowheads="1"/>
          </p:cNvSpPr>
          <p:nvPr>
            <p:ph type="body" idx="1"/>
          </p:nvPr>
        </p:nvSpPr>
        <p:spPr/>
        <p:txBody>
          <a:bodyPr anchor="t"/>
          <a:lstStyle/>
          <a:p>
            <a:pPr marL="635000" eaLnBrk="1" hangingPunct="1"/>
            <a:r>
              <a:rPr lang="en-US" altLang="en-US"/>
              <a:t>Reconstruction is harder than sampling</a:t>
            </a:r>
          </a:p>
          <a:p>
            <a:pPr marL="1143000" lvl="1" eaLnBrk="1" hangingPunct="1"/>
            <a:r>
              <a:rPr lang="en-US" altLang="en-US"/>
              <a:t>Sampling inherently loses information</a:t>
            </a:r>
          </a:p>
          <a:p>
            <a:pPr marL="1143000" lvl="1" eaLnBrk="1" hangingPunct="1"/>
            <a:r>
              <a:rPr lang="en-US" altLang="en-US"/>
              <a:t>How do we distinguish between these two cases?</a:t>
            </a:r>
          </a:p>
          <a:p>
            <a:pPr marL="635000" eaLnBrk="1" hangingPunct="1"/>
            <a:r>
              <a:rPr lang="en-US" altLang="en-US"/>
              <a:t>Need a </a:t>
            </a:r>
            <a:r>
              <a:rPr lang="en-US" altLang="en-US">
                <a:solidFill>
                  <a:srgbClr val="0000FF"/>
                </a:solidFill>
              </a:rPr>
              <a:t>band-limited</a:t>
            </a:r>
            <a:r>
              <a:rPr lang="en-US" altLang="en-US"/>
              <a:t> input signal</a:t>
            </a:r>
          </a:p>
          <a:p>
            <a:pPr marL="1143000" lvl="1" eaLnBrk="1" hangingPunct="1"/>
            <a:r>
              <a:rPr lang="en-US" altLang="en-US"/>
              <a:t>Limited frequency range</a:t>
            </a:r>
          </a:p>
          <a:p>
            <a:pPr marL="635000" eaLnBrk="1" hangingPunct="1"/>
            <a:endParaRPr lang="en-US" altLang="en-US">
              <a:solidFill>
                <a:srgbClr val="0000FF"/>
              </a:solidFill>
            </a:endParaRPr>
          </a:p>
          <a:p>
            <a:pPr marL="635000" eaLnBrk="1" hangingPunct="1"/>
            <a:endParaRPr lang="en-US" altLang="en-US">
              <a:solidFill>
                <a:srgbClr val="0000FF"/>
              </a:solidFill>
            </a:endParaRPr>
          </a:p>
          <a:p>
            <a:pPr marL="635000" eaLnBrk="1" hangingPunct="1"/>
            <a:endParaRPr lang="en-US" altLang="en-US">
              <a:solidFill>
                <a:srgbClr val="0000FF"/>
              </a:solidFill>
            </a:endParaRPr>
          </a:p>
          <a:p>
            <a:pPr marL="635000" eaLnBrk="1" hangingPunct="1"/>
            <a:r>
              <a:rPr lang="en-US" altLang="en-US">
                <a:solidFill>
                  <a:srgbClr val="0000FF"/>
                </a:solidFill>
              </a:rPr>
              <a:t>Nyquist Sampling Theorem</a:t>
            </a:r>
          </a:p>
          <a:p>
            <a:pPr marL="1143000" lvl="1" eaLnBrk="1" hangingPunct="1"/>
            <a:r>
              <a:rPr lang="en-US" altLang="en-US"/>
              <a:t>Need to sample a signal at twice its </a:t>
            </a:r>
            <a:r>
              <a:rPr lang="en-US" altLang="en-US">
                <a:solidFill>
                  <a:srgbClr val="0000FF"/>
                </a:solidFill>
              </a:rPr>
              <a:t>highest frequency</a:t>
            </a:r>
            <a:r>
              <a:rPr lang="en-US" altLang="en-US"/>
              <a:t> to be able to uniquely reconstruct it</a:t>
            </a:r>
          </a:p>
          <a:p>
            <a:pPr marL="1143000" lvl="1" eaLnBrk="1" hangingPunct="1"/>
            <a:r>
              <a:rPr lang="en-US" altLang="en-US"/>
              <a:t>This frequency is called the </a:t>
            </a:r>
            <a:r>
              <a:rPr lang="en-US" altLang="en-US">
                <a:solidFill>
                  <a:srgbClr val="0000FF"/>
                </a:solidFill>
              </a:rPr>
              <a:t>Nyquist frequency</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0"/>
            <a:ext cx="12814300" cy="927100"/>
          </a:xfrm>
        </p:spPr>
        <p:txBody>
          <a:bodyPr/>
          <a:lstStyle/>
          <a:p>
            <a:pPr algn="ctr"/>
            <a:r>
              <a:rPr lang="en-GB" altLang="en-US" sz="4800"/>
              <a:t>Aliasing</a:t>
            </a:r>
            <a:endParaRPr lang="en-US" altLang="en-US" sz="4000"/>
          </a:p>
        </p:txBody>
      </p:sp>
      <p:pic>
        <p:nvPicPr>
          <p:cNvPr id="13315" name="Picture 3"/>
          <p:cNvPicPr>
            <a:picLocks noChangeAspect="1"/>
          </p:cNvPicPr>
          <p:nvPr/>
        </p:nvPicPr>
        <p:blipFill>
          <a:blip r:embed="rId2" cstate="print"/>
          <a:srcRect/>
          <a:stretch>
            <a:fillRect/>
          </a:stretch>
        </p:blipFill>
        <p:spPr bwMode="auto">
          <a:xfrm>
            <a:off x="1317625" y="2058988"/>
            <a:ext cx="10201275" cy="7694612"/>
          </a:xfrm>
          <a:prstGeom prst="rect">
            <a:avLst/>
          </a:prstGeom>
          <a:noFill/>
          <a:ln w="9525">
            <a:noFill/>
            <a:miter lim="800000"/>
            <a:headEnd/>
            <a:tailEnd/>
          </a:ln>
        </p:spPr>
      </p:pic>
      <p:sp>
        <p:nvSpPr>
          <p:cNvPr id="13316" name="Rectangle 4"/>
          <p:cNvSpPr>
            <a:spLocks noChangeArrowheads="1"/>
          </p:cNvSpPr>
          <p:nvPr/>
        </p:nvSpPr>
        <p:spPr bwMode="auto">
          <a:xfrm>
            <a:off x="0" y="989013"/>
            <a:ext cx="13004800" cy="1076325"/>
          </a:xfrm>
          <a:prstGeom prst="rect">
            <a:avLst/>
          </a:prstGeom>
          <a:noFill/>
          <a:ln w="9525">
            <a:noFill/>
            <a:miter lim="800000"/>
            <a:headEnd/>
            <a:tailEnd/>
          </a:ln>
        </p:spPr>
        <p:txBody>
          <a:bodyPr>
            <a:spAutoFit/>
          </a:bodyPr>
          <a:lstStyle/>
          <a:p>
            <a:pPr algn="ctr" eaLnBrk="1" hangingPunct="1"/>
            <a:r>
              <a:rPr lang="en-US" altLang="en-US" sz="3200"/>
              <a:t>Two sinusoids, one with frequency 0.3</a:t>
            </a:r>
            <a:r>
              <a:rPr lang="en-US" altLang="en-US" sz="3200" i="1"/>
              <a:t>f</a:t>
            </a:r>
            <a:r>
              <a:rPr lang="en-US" altLang="en-US" sz="3200" i="1" baseline="-25000"/>
              <a:t>s</a:t>
            </a:r>
            <a:r>
              <a:rPr lang="en-US" altLang="en-US" sz="3200"/>
              <a:t> and the other with frequency 0.7</a:t>
            </a:r>
            <a:r>
              <a:rPr lang="en-US" altLang="en-US" sz="3200" i="1"/>
              <a:t> f</a:t>
            </a:r>
            <a:r>
              <a:rPr lang="en-US" altLang="en-US" sz="3200" i="1" baseline="-25000"/>
              <a:t>s</a:t>
            </a:r>
            <a:r>
              <a:rPr lang="en-US" altLang="en-US" sz="3200"/>
              <a:t>. They appear identical when sampled at frequency </a:t>
            </a:r>
            <a:r>
              <a:rPr lang="en-US" altLang="en-US" sz="3200" i="1"/>
              <a:t>f</a:t>
            </a:r>
            <a:r>
              <a:rPr lang="en-US" altLang="en-US" sz="3200" i="1" baseline="-25000"/>
              <a:t>s</a:t>
            </a:r>
            <a:r>
              <a:rPr lang="en-US" altLang="en-US" sz="320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p:txBody>
          <a:bodyPr/>
          <a:lstStyle/>
          <a:p>
            <a:pPr eaLnBrk="1" hangingPunct="1"/>
            <a:r>
              <a:rPr lang="en-US" altLang="en-US"/>
              <a:t>Sampling and audio</a:t>
            </a:r>
          </a:p>
        </p:txBody>
      </p:sp>
      <p:sp>
        <p:nvSpPr>
          <p:cNvPr id="2" name="Rectangle 2"/>
          <p:cNvSpPr>
            <a:spLocks noGrp="1" noChangeArrowheads="1"/>
          </p:cNvSpPr>
          <p:nvPr>
            <p:ph type="body" idx="1"/>
          </p:nvPr>
        </p:nvSpPr>
        <p:spPr>
          <a:xfrm>
            <a:off x="114300" y="1130300"/>
            <a:ext cx="12814300" cy="7937500"/>
          </a:xfrm>
        </p:spPr>
        <p:txBody>
          <a:bodyPr/>
          <a:lstStyle/>
          <a:p>
            <a:pPr marL="635000" eaLnBrk="1" hangingPunct="1"/>
            <a:r>
              <a:rPr lang="en-US" altLang="en-US" sz="4000"/>
              <a:t>What is a good </a:t>
            </a:r>
            <a:r>
              <a:rPr lang="en-US" altLang="en-US" sz="4000">
                <a:solidFill>
                  <a:srgbClr val="0000FF"/>
                </a:solidFill>
              </a:rPr>
              <a:t>sample rate</a:t>
            </a:r>
            <a:r>
              <a:rPr lang="en-US" altLang="en-US" sz="4000"/>
              <a:t> for audio signals?</a:t>
            </a:r>
          </a:p>
          <a:p>
            <a:pPr marL="1143000" lvl="1" eaLnBrk="1" hangingPunct="1"/>
            <a:r>
              <a:rPr lang="en-US" altLang="en-US" sz="3400"/>
              <a:t>What’s the range of human hearing?</a:t>
            </a:r>
          </a:p>
          <a:p>
            <a:pPr marL="1524000" lvl="2" eaLnBrk="1" hangingPunct="1"/>
            <a:r>
              <a:rPr lang="en-US" altLang="en-US" sz="2800"/>
              <a:t>20Hz - 20kHz (approximately)</a:t>
            </a:r>
          </a:p>
          <a:p>
            <a:pPr marL="1143000" lvl="1" eaLnBrk="1" hangingPunct="1"/>
            <a:r>
              <a:rPr lang="en-US" altLang="en-US" sz="3400"/>
              <a:t>Suggests</a:t>
            </a:r>
            <a:r>
              <a:rPr lang="en-US" altLang="en-US" sz="3400">
                <a:solidFill>
                  <a:srgbClr val="0000FF"/>
                </a:solidFill>
              </a:rPr>
              <a:t> </a:t>
            </a:r>
            <a:r>
              <a:rPr lang="en-US" altLang="en-US" sz="3400">
                <a:solidFill>
                  <a:srgbClr val="0000FF"/>
                </a:solidFill>
                <a:latin typeface="Arial Italic" charset="0"/>
                <a:cs typeface="Arial Italic" charset="0"/>
                <a:sym typeface="Arial Italic" charset="0"/>
              </a:rPr>
              <a:t>f</a:t>
            </a:r>
            <a:r>
              <a:rPr lang="en-US" altLang="en-US" sz="3400" baseline="-6000">
                <a:solidFill>
                  <a:srgbClr val="0000FF"/>
                </a:solidFill>
                <a:latin typeface="Arial Italic" charset="0"/>
                <a:cs typeface="Arial Italic" charset="0"/>
                <a:sym typeface="Arial Italic" charset="0"/>
              </a:rPr>
              <a:t>s</a:t>
            </a:r>
            <a:r>
              <a:rPr lang="en-US" altLang="en-US" sz="3400">
                <a:solidFill>
                  <a:srgbClr val="0000FF"/>
                </a:solidFill>
              </a:rPr>
              <a:t> &gt; 40kHz</a:t>
            </a:r>
            <a:r>
              <a:rPr lang="en-US" altLang="en-US" sz="3400"/>
              <a:t> to accurately sample audio </a:t>
            </a:r>
          </a:p>
          <a:p>
            <a:pPr marL="635000" eaLnBrk="1" hangingPunct="1"/>
            <a:r>
              <a:rPr lang="en-US" altLang="en-US" sz="4000"/>
              <a:t>What do we do if our signal isn’t band-limited?</a:t>
            </a:r>
          </a:p>
          <a:p>
            <a:pPr marL="1143000" lvl="1" eaLnBrk="1" hangingPunct="1"/>
            <a:r>
              <a:rPr lang="en-US" altLang="en-US" sz="3400"/>
              <a:t>Filter it: </a:t>
            </a:r>
            <a:r>
              <a:rPr lang="en-US" altLang="en-US" sz="3400">
                <a:solidFill>
                  <a:srgbClr val="0000FF"/>
                </a:solidFill>
              </a:rPr>
              <a:t>lowpass filter</a:t>
            </a:r>
            <a:r>
              <a:rPr lang="en-US" altLang="en-US" sz="3400"/>
              <a:t> removes high frequencies</a:t>
            </a:r>
          </a:p>
          <a:p>
            <a:pPr marL="1143000" lvl="1" eaLnBrk="1" hangingPunct="1"/>
            <a:r>
              <a:rPr lang="en-US" altLang="en-US" sz="3400"/>
              <a:t>Every audio ADC </a:t>
            </a:r>
            <a:r>
              <a:rPr lang="en-US" altLang="en-US" sz="2100"/>
              <a:t>(*analogue-to-digital converter)</a:t>
            </a:r>
            <a:r>
              <a:rPr lang="en-US" altLang="en-US" sz="3400"/>
              <a:t> has an </a:t>
            </a:r>
            <a:r>
              <a:rPr lang="en-US" altLang="en-US" sz="3400">
                <a:solidFill>
                  <a:srgbClr val="0000FF"/>
                </a:solidFill>
              </a:rPr>
              <a:t>analogue front-end</a:t>
            </a:r>
            <a:r>
              <a:rPr lang="en-US" altLang="en-US" sz="3400"/>
              <a:t> to prepare the signal before it is digitised</a:t>
            </a:r>
          </a:p>
          <a:p>
            <a:pPr marL="1143000" lvl="1" eaLnBrk="1" hangingPunct="1"/>
            <a:r>
              <a:rPr lang="en-US" altLang="en-US" sz="3400"/>
              <a:t>Similarly, every audio DAC has </a:t>
            </a:r>
            <a:r>
              <a:rPr lang="en-US" altLang="en-US" sz="3400">
                <a:solidFill>
                  <a:srgbClr val="0000FF"/>
                </a:solidFill>
              </a:rPr>
              <a:t>analogue post-filtering</a:t>
            </a:r>
            <a:r>
              <a:rPr lang="en-US" altLang="en-US" sz="3400"/>
              <a:t> to remove digital artefacts</a:t>
            </a:r>
          </a:p>
          <a:p>
            <a:pPr marL="635000" eaLnBrk="1" hangingPunct="1"/>
            <a:r>
              <a:rPr lang="en-US" altLang="en-US" sz="4000"/>
              <a:t>Sample rates in practice: </a:t>
            </a:r>
          </a:p>
          <a:p>
            <a:pPr marL="1143000" lvl="1" eaLnBrk="1" hangingPunct="1"/>
            <a:r>
              <a:rPr lang="en-US" altLang="en-US" sz="3400"/>
              <a:t>44.1kHz, 48kHz, 96kHz, 192kHz (</a:t>
            </a:r>
            <a:r>
              <a:rPr lang="en-US" altLang="en-US" sz="3400">
                <a:solidFill>
                  <a:srgbClr val="0000FF"/>
                </a:solidFill>
              </a:rPr>
              <a:t>why?</a:t>
            </a:r>
            <a:r>
              <a:rPr lang="en-US" altLang="en-US" sz="3400"/>
              <a:t>)</a:t>
            </a:r>
          </a:p>
          <a:p>
            <a:pPr marL="1524000" lvl="2" eaLnBrk="1" hangingPunct="1"/>
            <a:r>
              <a:rPr lang="en-US" altLang="en-US" sz="2800"/>
              <a:t>Analogue filters not ideal: need extra margin</a:t>
            </a:r>
          </a:p>
          <a:p>
            <a:pPr marL="1524000" lvl="2" eaLnBrk="1" hangingPunct="1"/>
            <a:r>
              <a:rPr lang="en-US" altLang="en-US" sz="2800"/>
              <a:t>Some digital processing better done at higher sample rate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xEl>
                                              <p:pRg st="3" end="3"/>
                                            </p:txEl>
                                          </p:spTgt>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2">
                                            <p:txEl>
                                              <p:pRg st="4" end="4"/>
                                            </p:txEl>
                                          </p:spTgt>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2">
                                            <p:txEl>
                                              <p:pRg st="5" end="5"/>
                                            </p:txEl>
                                          </p:spTgt>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2">
                                            <p:txEl>
                                              <p:pRg st="6" end="6"/>
                                            </p:txEl>
                                          </p:spTgt>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2">
                                            <p:txEl>
                                              <p:pRg st="7" end="7"/>
                                            </p:txEl>
                                          </p:spTgt>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2">
                                            <p:txEl>
                                              <p:pRg st="8" end="8"/>
                                            </p:txEl>
                                          </p:spTgt>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2">
                                            <p:txEl>
                                              <p:pRg st="9" end="9"/>
                                            </p:txEl>
                                          </p:spTgt>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2">
                                            <p:txEl>
                                              <p:pRg st="10" end="10"/>
                                            </p:txEl>
                                          </p:spTgt>
                                        </p:tgtEl>
                                        <p:attrNameLst>
                                          <p:attrName>style.visibility</p:attrName>
                                        </p:attrNameLst>
                                      </p:cBhvr>
                                      <p:to>
                                        <p:strVal val="visible"/>
                                      </p:to>
                                    </p:set>
                                  </p:childTnLst>
                                </p:cTn>
                              </p:par>
                            </p:childTnLst>
                          </p:cTn>
                        </p:par>
                        <p:par>
                          <p:cTn id="37" fill="hold" nodeType="afterGroup">
                            <p:stCondLst>
                              <p:cond delay="5500"/>
                            </p:stCondLst>
                            <p:childTnLst>
                              <p:par>
                                <p:cTn id="38" presetID="1" presetClass="entr" presetSubtype="0" fill="hold" grpId="0" nodeType="afterEffect">
                                  <p:stCondLst>
                                    <p:cond delay="0"/>
                                  </p:stCondLst>
                                  <p:childTnLst>
                                    <p:set>
                                      <p:cBhvr>
                                        <p:cTn id="39" dur="1" fill="hold">
                                          <p:stCondLst>
                                            <p:cond delay="499"/>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autoUpdateAnimBg="0"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p:txBody>
          <a:bodyPr/>
          <a:lstStyle/>
          <a:p>
            <a:pPr eaLnBrk="1" hangingPunct="1"/>
            <a:r>
              <a:rPr lang="en-US" altLang="en-US"/>
              <a:t>Sampling and audio 2</a:t>
            </a:r>
          </a:p>
        </p:txBody>
      </p:sp>
      <p:sp>
        <p:nvSpPr>
          <p:cNvPr id="16387" name="Rectangle 2"/>
          <p:cNvSpPr>
            <a:spLocks noGrp="1" noChangeArrowheads="1"/>
          </p:cNvSpPr>
          <p:nvPr>
            <p:ph type="body" idx="1"/>
          </p:nvPr>
        </p:nvSpPr>
        <p:spPr/>
        <p:txBody>
          <a:bodyPr anchor="t"/>
          <a:lstStyle/>
          <a:p>
            <a:pPr marL="635000" eaLnBrk="1" hangingPunct="1"/>
            <a:r>
              <a:rPr lang="en-US" altLang="en-US"/>
              <a:t>Digital systems are limited in </a:t>
            </a:r>
            <a:r>
              <a:rPr lang="en-US" altLang="en-US">
                <a:solidFill>
                  <a:srgbClr val="0000FF"/>
                </a:solidFill>
              </a:rPr>
              <a:t>precision</a:t>
            </a:r>
            <a:r>
              <a:rPr lang="en-US" altLang="en-US"/>
              <a:t> as well as sample rate</a:t>
            </a:r>
          </a:p>
          <a:p>
            <a:pPr marL="1143000" lvl="1" eaLnBrk="1" hangingPunct="1"/>
            <a:r>
              <a:rPr lang="en-US" altLang="en-US" sz="3400"/>
              <a:t>Each sample stored with a fixed number of bits (</a:t>
            </a:r>
            <a:r>
              <a:rPr lang="en-US" altLang="en-US" sz="3400">
                <a:solidFill>
                  <a:srgbClr val="0000FF"/>
                </a:solidFill>
              </a:rPr>
              <a:t>bit depth</a:t>
            </a:r>
            <a:r>
              <a:rPr lang="en-US" altLang="en-US" sz="3400"/>
              <a:t>)</a:t>
            </a:r>
          </a:p>
          <a:p>
            <a:pPr marL="1143000" lvl="1" eaLnBrk="1" hangingPunct="1"/>
            <a:r>
              <a:rPr lang="en-US" altLang="en-US"/>
              <a:t>Bit depth determines number of discrete levels that can be represented</a:t>
            </a:r>
          </a:p>
          <a:p>
            <a:pPr marL="1524000" lvl="2" eaLnBrk="1" hangingPunct="1"/>
            <a:r>
              <a:rPr lang="en-US" altLang="en-US"/>
              <a:t>8 bits = 2</a:t>
            </a:r>
            <a:r>
              <a:rPr lang="en-US" altLang="en-US" baseline="32000"/>
              <a:t>8</a:t>
            </a:r>
            <a:r>
              <a:rPr lang="en-US" altLang="en-US"/>
              <a:t> = 256 levels</a:t>
            </a:r>
          </a:p>
          <a:p>
            <a:pPr marL="1524000" lvl="2" eaLnBrk="1" hangingPunct="1"/>
            <a:r>
              <a:rPr lang="en-US" altLang="en-US"/>
              <a:t>16 bits = 2</a:t>
            </a:r>
            <a:r>
              <a:rPr lang="en-US" altLang="en-US" baseline="32000"/>
              <a:t>16</a:t>
            </a:r>
            <a:r>
              <a:rPr lang="en-US" altLang="en-US"/>
              <a:t> = 65536 levels</a:t>
            </a:r>
          </a:p>
          <a:p>
            <a:pPr marL="1524000" lvl="2" eaLnBrk="1" hangingPunct="1"/>
            <a:r>
              <a:rPr lang="en-US" altLang="en-US"/>
              <a:t>24 bits = 2</a:t>
            </a:r>
            <a:r>
              <a:rPr lang="en-US" altLang="en-US" baseline="32000"/>
              <a:t>24</a:t>
            </a:r>
            <a:r>
              <a:rPr lang="en-US" altLang="en-US"/>
              <a:t> = 16777216 levels</a:t>
            </a:r>
          </a:p>
          <a:p>
            <a:pPr marL="635000" eaLnBrk="1" hangingPunct="1"/>
            <a:r>
              <a:rPr lang="en-US" altLang="en-US"/>
              <a:t>Bit depth determines maximum </a:t>
            </a:r>
            <a:r>
              <a:rPr lang="en-US" altLang="en-US">
                <a:solidFill>
                  <a:srgbClr val="0000FF"/>
                </a:solidFill>
              </a:rPr>
              <a:t>dynamic range</a:t>
            </a:r>
          </a:p>
          <a:p>
            <a:pPr marL="1143000" lvl="1" eaLnBrk="1" hangingPunct="1">
              <a:spcBef>
                <a:spcPts val="15600"/>
              </a:spcBef>
            </a:pPr>
            <a:r>
              <a:rPr lang="en-US" altLang="en-US"/>
              <a:t>Ratio of loudest to softest signal</a:t>
            </a:r>
          </a:p>
          <a:p>
            <a:pPr marL="1143000" lvl="1" eaLnBrk="1" hangingPunct="1"/>
            <a:r>
              <a:rPr lang="en-US" altLang="en-US"/>
              <a:t>Human hearing: </a:t>
            </a:r>
            <a:r>
              <a:rPr lang="en-US" altLang="en-US">
                <a:solidFill>
                  <a:srgbClr val="0000FF"/>
                </a:solidFill>
              </a:rPr>
              <a:t>140dB dynamic range</a:t>
            </a:r>
          </a:p>
        </p:txBody>
      </p:sp>
      <p:pic>
        <p:nvPicPr>
          <p:cNvPr id="16388" name="Picture 3"/>
          <p:cNvPicPr>
            <a:picLocks noChangeAspect="1" noChangeArrowheads="1"/>
          </p:cNvPicPr>
          <p:nvPr/>
        </p:nvPicPr>
        <p:blipFill>
          <a:blip r:embed="rId3" cstate="print"/>
          <a:srcRect/>
          <a:stretch>
            <a:fillRect/>
          </a:stretch>
        </p:blipFill>
        <p:spPr bwMode="auto">
          <a:xfrm>
            <a:off x="1422400" y="6669088"/>
            <a:ext cx="7658100" cy="469900"/>
          </a:xfrm>
          <a:prstGeom prst="rect">
            <a:avLst/>
          </a:prstGeom>
          <a:noFill/>
          <a:ln w="12700">
            <a:noFill/>
            <a:miter lim="800000"/>
            <a:headEnd/>
            <a:tailEnd/>
          </a:ln>
        </p:spPr>
      </p:pic>
      <p:sp>
        <p:nvSpPr>
          <p:cNvPr id="16389" name="Line 4"/>
          <p:cNvSpPr>
            <a:spLocks noChangeShapeType="1"/>
          </p:cNvSpPr>
          <p:nvPr/>
        </p:nvSpPr>
        <p:spPr bwMode="auto">
          <a:xfrm rot="10800000" flipH="1">
            <a:off x="9245600" y="6896100"/>
            <a:ext cx="736600" cy="1588"/>
          </a:xfrm>
          <a:prstGeom prst="line">
            <a:avLst/>
          </a:prstGeom>
          <a:noFill/>
          <a:ln w="38100">
            <a:solidFill>
              <a:srgbClr val="0000FF"/>
            </a:solidFill>
            <a:miter lim="800000"/>
            <a:headEnd type="stealth" w="med" len="med"/>
            <a:tailEnd/>
          </a:ln>
        </p:spPr>
        <p:txBody>
          <a:bodyPr lIns="0" tIns="0" rIns="0" bIns="0"/>
          <a:lstStyle/>
          <a:p>
            <a:endParaRPr lang="en-US"/>
          </a:p>
        </p:txBody>
      </p:sp>
      <p:sp>
        <p:nvSpPr>
          <p:cNvPr id="16390" name="Rectangle 5"/>
          <p:cNvSpPr>
            <a:spLocks/>
          </p:cNvSpPr>
          <p:nvPr/>
        </p:nvSpPr>
        <p:spPr bwMode="auto">
          <a:xfrm>
            <a:off x="10091738" y="6656388"/>
            <a:ext cx="1876425"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rgbClr val="0000FF"/>
                </a:solidFill>
                <a:latin typeface="Arial" charset="0"/>
                <a:cs typeface="Arial" charset="0"/>
                <a:sym typeface="Arial" charset="0"/>
              </a:rPr>
              <a:t>decibel scale</a:t>
            </a:r>
          </a:p>
        </p:txBody>
      </p:sp>
      <p:pic>
        <p:nvPicPr>
          <p:cNvPr id="16391" name="Picture 6"/>
          <p:cNvPicPr>
            <a:picLocks noChangeAspect="1" noChangeArrowheads="1"/>
          </p:cNvPicPr>
          <p:nvPr/>
        </p:nvPicPr>
        <p:blipFill>
          <a:blip r:embed="rId4" cstate="print"/>
          <a:srcRect/>
          <a:stretch>
            <a:fillRect/>
          </a:stretch>
        </p:blipFill>
        <p:spPr bwMode="auto">
          <a:xfrm>
            <a:off x="4686300" y="7291388"/>
            <a:ext cx="2844800" cy="546100"/>
          </a:xfrm>
          <a:prstGeom prst="rect">
            <a:avLst/>
          </a:prstGeom>
          <a:noFill/>
          <a:ln w="12700">
            <a:noFill/>
            <a:miter lim="800000"/>
            <a:headEnd/>
            <a:tailEnd/>
          </a:ln>
        </p:spPr>
      </p:pic>
      <p:sp>
        <p:nvSpPr>
          <p:cNvPr id="16392" name="Rectangle 7"/>
          <p:cNvSpPr>
            <a:spLocks/>
          </p:cNvSpPr>
          <p:nvPr/>
        </p:nvSpPr>
        <p:spPr bwMode="auto">
          <a:xfrm>
            <a:off x="7940675" y="7342188"/>
            <a:ext cx="1335088" cy="444500"/>
          </a:xfrm>
          <a:prstGeom prst="rect">
            <a:avLst/>
          </a:prstGeom>
          <a:noFill/>
          <a:ln w="12700">
            <a:noFill/>
            <a:miter lim="800000"/>
            <a:headEnd/>
            <a:tailEnd/>
          </a:ln>
        </p:spPr>
        <p:txBody>
          <a:bodyPr wrap="none" lIns="0" tIns="0" rIns="0" bIns="0" anchor="ctr">
            <a:spAutoFit/>
          </a:bodyPr>
          <a:lstStyle/>
          <a:p>
            <a:pPr algn="ctr" eaLnBrk="1" hangingPunct="1"/>
            <a:r>
              <a:rPr lang="en-US" altLang="en-US" sz="2400">
                <a:solidFill>
                  <a:schemeClr val="tx1"/>
                </a:solidFill>
                <a:latin typeface="Arial" charset="0"/>
                <a:cs typeface="Arial" charset="0"/>
                <a:sym typeface="Arial" charset="0"/>
              </a:rPr>
              <a:t>for N bits</a:t>
            </a:r>
          </a:p>
        </p:txBody>
      </p:sp>
      <p:pic>
        <p:nvPicPr>
          <p:cNvPr id="16393" name="Picture 8"/>
          <p:cNvPicPr>
            <a:picLocks noChangeAspect="1" noChangeArrowheads="1"/>
          </p:cNvPicPr>
          <p:nvPr/>
        </p:nvPicPr>
        <p:blipFill>
          <a:blip r:embed="rId5" cstate="print"/>
          <a:srcRect/>
          <a:stretch>
            <a:fillRect/>
          </a:stretch>
        </p:blipFill>
        <p:spPr bwMode="auto">
          <a:xfrm>
            <a:off x="4699000" y="7989888"/>
            <a:ext cx="1689100" cy="342900"/>
          </a:xfrm>
          <a:prstGeom prst="rect">
            <a:avLst/>
          </a:prstGeom>
          <a:noFill/>
          <a:ln w="12700">
            <a:noFill/>
            <a:miter lim="800000"/>
            <a:headEnd/>
            <a:tailEnd/>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p:txBody>
          <a:bodyPr/>
          <a:lstStyle/>
          <a:p>
            <a:pPr eaLnBrk="1" hangingPunct="1"/>
            <a:r>
              <a:rPr lang="en-US" altLang="en-US"/>
              <a:t>Sampling and audio 3</a:t>
            </a:r>
          </a:p>
        </p:txBody>
      </p:sp>
      <p:sp>
        <p:nvSpPr>
          <p:cNvPr id="18435" name="Rectangle 2"/>
          <p:cNvSpPr>
            <a:spLocks noGrp="1" noChangeArrowheads="1"/>
          </p:cNvSpPr>
          <p:nvPr>
            <p:ph type="body" idx="1"/>
          </p:nvPr>
        </p:nvSpPr>
        <p:spPr>
          <a:xfrm>
            <a:off x="114300" y="1155700"/>
            <a:ext cx="12814300" cy="8547100"/>
          </a:xfrm>
        </p:spPr>
        <p:txBody>
          <a:bodyPr anchor="t"/>
          <a:lstStyle/>
          <a:p>
            <a:pPr marL="635000" eaLnBrk="1" hangingPunct="1"/>
            <a:r>
              <a:rPr lang="en-US" altLang="en-US"/>
              <a:t>Other reasons we care about bit depth</a:t>
            </a:r>
          </a:p>
          <a:p>
            <a:pPr marL="1143000" lvl="1" eaLnBrk="1" hangingPunct="1"/>
            <a:r>
              <a:rPr lang="en-US" altLang="en-US"/>
              <a:t>Why not use as many bits as possible?</a:t>
            </a:r>
          </a:p>
          <a:p>
            <a:pPr marL="1524000" lvl="2" eaLnBrk="1" hangingPunct="1"/>
            <a:r>
              <a:rPr lang="en-US" altLang="en-US"/>
              <a:t>Memory, computational complexity</a:t>
            </a:r>
          </a:p>
          <a:p>
            <a:pPr marL="1143000" lvl="1" eaLnBrk="1" hangingPunct="1"/>
            <a:r>
              <a:rPr lang="en-US" altLang="en-US">
                <a:solidFill>
                  <a:srgbClr val="0000FF"/>
                </a:solidFill>
              </a:rPr>
              <a:t>Quantisation noise</a:t>
            </a:r>
          </a:p>
          <a:p>
            <a:pPr marL="1524000" lvl="2" eaLnBrk="1" hangingPunct="1"/>
            <a:r>
              <a:rPr lang="en-US" altLang="en-US"/>
              <a:t>Error left over from digitising a signal</a:t>
            </a:r>
          </a:p>
          <a:p>
            <a:pPr marL="1524000" lvl="2" eaLnBrk="1" hangingPunct="1"/>
            <a:r>
              <a:rPr lang="en-US" altLang="en-US"/>
              <a:t>Purely digital effects can also generate quantisation noise</a:t>
            </a:r>
          </a:p>
          <a:p>
            <a:pPr marL="1524000" lvl="2" eaLnBrk="1" hangingPunct="1"/>
            <a:r>
              <a:rPr lang="en-US" altLang="en-US"/>
              <a:t>Rounding error on calculations, etc.</a:t>
            </a:r>
          </a:p>
          <a:p>
            <a:pPr marL="635000" eaLnBrk="1" hangingPunct="1"/>
            <a:r>
              <a:rPr lang="en-US" altLang="en-US">
                <a:solidFill>
                  <a:srgbClr val="0000FF"/>
                </a:solidFill>
              </a:rPr>
              <a:t>Sampling</a:t>
            </a:r>
            <a:r>
              <a:rPr lang="en-US" altLang="en-US"/>
              <a:t> bit depth ≠ </a:t>
            </a:r>
            <a:r>
              <a:rPr lang="en-US" altLang="en-US">
                <a:solidFill>
                  <a:srgbClr val="0000FF"/>
                </a:solidFill>
              </a:rPr>
              <a:t>processing</a:t>
            </a:r>
            <a:r>
              <a:rPr lang="en-US" altLang="en-US"/>
              <a:t> bit depth</a:t>
            </a:r>
          </a:p>
          <a:p>
            <a:pPr marL="1143000" lvl="1" eaLnBrk="1" hangingPunct="1"/>
            <a:r>
              <a:rPr lang="en-US" altLang="en-US"/>
              <a:t>High-end ADCs sample at 24 bits</a:t>
            </a:r>
          </a:p>
          <a:p>
            <a:pPr marL="1143000" lvl="1" eaLnBrk="1" hangingPunct="1"/>
            <a:r>
              <a:rPr lang="en-US" altLang="en-US"/>
              <a:t>Audio processing done at 32 or 64 bits,</a:t>
            </a:r>
            <a:r>
              <a:rPr lang="en-US" altLang="en-US">
                <a:solidFill>
                  <a:srgbClr val="0000FF"/>
                </a:solidFill>
              </a:rPr>
              <a:t> floating point</a:t>
            </a:r>
          </a:p>
          <a:p>
            <a:pPr marL="1524000" lvl="2" eaLnBrk="1" hangingPunct="1"/>
            <a:r>
              <a:rPr lang="en-US" altLang="en-US">
                <a:solidFill>
                  <a:srgbClr val="0000FF"/>
                </a:solidFill>
              </a:rPr>
              <a:t>Single</a:t>
            </a:r>
            <a:r>
              <a:rPr lang="en-US" altLang="en-US"/>
              <a:t> or </a:t>
            </a:r>
            <a:r>
              <a:rPr lang="en-US" altLang="en-US">
                <a:solidFill>
                  <a:srgbClr val="0000FF"/>
                </a:solidFill>
              </a:rPr>
              <a:t>double precision</a:t>
            </a:r>
            <a:r>
              <a:rPr lang="en-US" altLang="en-US"/>
              <a:t> (contrasts with </a:t>
            </a:r>
            <a:r>
              <a:rPr lang="en-US" altLang="en-US">
                <a:solidFill>
                  <a:srgbClr val="0000FF"/>
                </a:solidFill>
              </a:rPr>
              <a:t>fixed point</a:t>
            </a:r>
            <a:r>
              <a:rPr lang="en-US" altLang="en-US"/>
              <a:t>)</a:t>
            </a:r>
          </a:p>
        </p:txBody>
      </p:sp>
      <p:pic>
        <p:nvPicPr>
          <p:cNvPr id="18436" name="Picture 3"/>
          <p:cNvPicPr>
            <a:picLocks noChangeAspect="1" noChangeArrowheads="1"/>
          </p:cNvPicPr>
          <p:nvPr/>
        </p:nvPicPr>
        <p:blipFill>
          <a:blip r:embed="rId3" cstate="print"/>
          <a:srcRect/>
          <a:stretch>
            <a:fillRect/>
          </a:stretch>
        </p:blipFill>
        <p:spPr bwMode="auto">
          <a:xfrm>
            <a:off x="2132013" y="7791450"/>
            <a:ext cx="8793162" cy="1117600"/>
          </a:xfrm>
          <a:prstGeom prst="rect">
            <a:avLst/>
          </a:prstGeom>
          <a:noFill/>
          <a:ln w="12700">
            <a:noFill/>
            <a:miter lim="800000"/>
            <a:headEnd/>
            <a:tailEnd/>
          </a:ln>
        </p:spPr>
      </p:pic>
      <p:sp>
        <p:nvSpPr>
          <p:cNvPr id="18437" name="Rectangle 4"/>
          <p:cNvSpPr>
            <a:spLocks/>
          </p:cNvSpPr>
          <p:nvPr/>
        </p:nvSpPr>
        <p:spPr bwMode="auto">
          <a:xfrm>
            <a:off x="3267075" y="8997950"/>
            <a:ext cx="5873750" cy="381000"/>
          </a:xfrm>
          <a:prstGeom prst="rect">
            <a:avLst/>
          </a:prstGeom>
          <a:noFill/>
          <a:ln w="12700">
            <a:noFill/>
            <a:miter lim="800000"/>
            <a:headEnd/>
            <a:tailEnd/>
          </a:ln>
        </p:spPr>
        <p:txBody>
          <a:bodyPr wrap="none" lIns="0" tIns="0" rIns="0" bIns="0" anchor="ctr">
            <a:spAutoFit/>
          </a:bodyPr>
          <a:lstStyle/>
          <a:p>
            <a:pPr algn="ctr" eaLnBrk="1" hangingPunct="1"/>
            <a:r>
              <a:rPr lang="en-US" altLang="en-US" sz="2000">
                <a:solidFill>
                  <a:schemeClr val="tx1"/>
                </a:solidFill>
                <a:latin typeface="Arial" charset="0"/>
                <a:cs typeface="Arial" charset="0"/>
                <a:sym typeface="Arial" charset="0"/>
              </a:rPr>
              <a:t>IEEE 754 single-precision floating point (Wikipedia)</a:t>
            </a: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Bullets 2col">
  <a:themeElements>
    <a:clrScheme name="Title &amp; Bullets 2co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2col">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2co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t top">
  <a:themeElements>
    <a:clrScheme name="Title at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t top">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t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at top no logo">
  <a:themeElements>
    <a:clrScheme name="Title at top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t top no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t top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tle &amp; Bullets no logo">
  <a:themeElements>
    <a:clrScheme name="Title &amp; Bullets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no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Pages>0</Pages>
  <Words>2303</Words>
  <Characters>0</Characters>
  <Application>Microsoft Office PowerPoint</Application>
  <PresentationFormat>Custom</PresentationFormat>
  <Lines>0</Lines>
  <Paragraphs>353</Paragraphs>
  <Slides>27</Slides>
  <Notes>6</Notes>
  <HiddenSlides>0</HiddenSlides>
  <MMClips>1</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27</vt:i4>
      </vt:variant>
    </vt:vector>
  </HeadingPairs>
  <TitlesOfParts>
    <vt:vector size="42" baseType="lpstr">
      <vt:lpstr>Arial</vt:lpstr>
      <vt:lpstr>Arial Bold</vt:lpstr>
      <vt:lpstr>Arial Italic</vt:lpstr>
      <vt:lpstr>Courier</vt:lpstr>
      <vt:lpstr>Gill Sans</vt:lpstr>
      <vt:lpstr>Lucida Grande</vt:lpstr>
      <vt:lpstr>Symbol</vt:lpstr>
      <vt:lpstr>Times New Roman</vt:lpstr>
      <vt:lpstr>Title &amp; Subtitle</vt:lpstr>
      <vt:lpstr>Title &amp; Bullets</vt:lpstr>
      <vt:lpstr>Title &amp; Bullets 2col</vt:lpstr>
      <vt:lpstr>Title at top</vt:lpstr>
      <vt:lpstr>Title at top no logo</vt:lpstr>
      <vt:lpstr>Title &amp; Bullets no logo</vt:lpstr>
      <vt:lpstr>Blank</vt:lpstr>
      <vt:lpstr>PowerPoint Presentation</vt:lpstr>
      <vt:lpstr>But first…</vt:lpstr>
      <vt:lpstr>Continuous and discrete time</vt:lpstr>
      <vt:lpstr>Sampling</vt:lpstr>
      <vt:lpstr>Sampling 2</vt:lpstr>
      <vt:lpstr>Aliasing</vt:lpstr>
      <vt:lpstr>Sampling and audio</vt:lpstr>
      <vt:lpstr>Sampling and audio 2</vt:lpstr>
      <vt:lpstr>Sampling and audio 3</vt:lpstr>
      <vt:lpstr>Useful digital sequences</vt:lpstr>
      <vt:lpstr>Properties of digital systems</vt:lpstr>
      <vt:lpstr>Complex number a+jb=rejq depicted in the complex plane.   Unit circle, cosq+j sinq =ejq is also depicted.</vt:lpstr>
      <vt:lpstr>Time domain block diagram of a digital linear filter</vt:lpstr>
      <vt:lpstr> Z-domain block diagram of a digital linear filter</vt:lpstr>
      <vt:lpstr>Pole zero plot (a), impulse response (b), magnitude response (c) and phase response (d) of a digital linear filter</vt:lpstr>
      <vt:lpstr>Buffering</vt:lpstr>
      <vt:lpstr>Buffering</vt:lpstr>
      <vt:lpstr>Buffering FIX </vt:lpstr>
      <vt:lpstr>Circular buffering</vt:lpstr>
      <vt:lpstr>Buffering in real-time</vt:lpstr>
      <vt:lpstr>Time and frequency domain</vt:lpstr>
      <vt:lpstr>Time and frequency domain</vt:lpstr>
      <vt:lpstr>Time and frequency domain</vt:lpstr>
      <vt:lpstr>Fourier transforms</vt:lpstr>
      <vt:lpstr>The FFT</vt:lpstr>
      <vt:lpstr>DTFT and z-transform</vt:lpstr>
      <vt:lpstr>The time domain waveform (a), frequency domain power spectrum (b) and spectrogram of a 3 second excerpt of solo guitar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Josh Reiss</dc:creator>
  <cp:lastModifiedBy>Josh Reiss</cp:lastModifiedBy>
  <cp:revision>42</cp:revision>
  <cp:lastPrinted>2015-01-30T08:18:12Z</cp:lastPrinted>
  <dcterms:modified xsi:type="dcterms:W3CDTF">2023-06-23T15:00:05Z</dcterms:modified>
</cp:coreProperties>
</file>